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16"/>
  </p:notesMasterIdLst>
  <p:handoutMasterIdLst>
    <p:handoutMasterId r:id="rId17"/>
  </p:handoutMasterIdLst>
  <p:sldIdLst>
    <p:sldId id="256" r:id="rId5"/>
    <p:sldId id="487" r:id="rId6"/>
    <p:sldId id="692" r:id="rId7"/>
    <p:sldId id="696" r:id="rId8"/>
    <p:sldId id="698" r:id="rId9"/>
    <p:sldId id="701" r:id="rId10"/>
    <p:sldId id="700" r:id="rId11"/>
    <p:sldId id="702" r:id="rId12"/>
    <p:sldId id="703" r:id="rId13"/>
    <p:sldId id="704" r:id="rId14"/>
    <p:sldId id="705" r:id="rId15"/>
  </p:sldIdLst>
  <p:sldSz cx="9144000" cy="6858000" type="screen4x3"/>
  <p:notesSz cx="9928225" cy="6797675"/>
  <p:custDataLst>
    <p:tags r:id="rId1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76" autoAdjust="0"/>
    <p:restoredTop sz="94646" autoAdjust="0"/>
  </p:normalViewPr>
  <p:slideViewPr>
    <p:cSldViewPr>
      <p:cViewPr varScale="1">
        <p:scale>
          <a:sx n="74" d="100"/>
          <a:sy n="74" d="100"/>
        </p:scale>
        <p:origin x="1464"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12/01/2018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1/12/2018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161411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79620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014226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104530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3064250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758506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251507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117003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951159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26011576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7.xml"/><Relationship Id="rId1" Type="http://schemas.openxmlformats.org/officeDocument/2006/relationships/slideMaster" Target="../slideMasters/slideMaster1.xml"/><Relationship Id="rId6" Type="http://schemas.openxmlformats.org/officeDocument/2006/relationships/slide" Target="../slides/slide10.xml"/><Relationship Id="rId5" Type="http://schemas.openxmlformats.org/officeDocument/2006/relationships/slide" Target="../slides/slide11.xml"/><Relationship Id="rId4" Type="http://schemas.openxmlformats.org/officeDocument/2006/relationships/slide" Target="../slides/slide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44624"/>
            <a:ext cx="7598078"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5" name="Content Placeholder 1"/>
          <p:cNvSpPr txBox="1">
            <a:spLocks/>
          </p:cNvSpPr>
          <p:nvPr/>
        </p:nvSpPr>
        <p:spPr>
          <a:xfrm>
            <a:off x="105036" y="983578"/>
            <a:ext cx="8859452"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10" name="Round Same Side Corner Rectangle 9">
            <a:hlinkClick r:id="rId2" action="ppaction://hlinksldjump"/>
          </p:cNvPr>
          <p:cNvSpPr/>
          <p:nvPr userDrawn="1"/>
        </p:nvSpPr>
        <p:spPr>
          <a:xfrm>
            <a:off x="890677" y="620688"/>
            <a:ext cx="128798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0" dirty="0" smtClean="0"/>
              <a:t>6.1 – Prepare Client</a:t>
            </a:r>
            <a:r>
              <a:rPr lang="en-US" sz="1100" b="0" baseline="0" dirty="0" smtClean="0"/>
              <a:t> Report</a:t>
            </a:r>
            <a:endParaRPr lang="en-GB" sz="1100" b="0"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130149" y="620688"/>
            <a:ext cx="697435"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36000" tIns="36000" rIns="36000" bIns="36000" rtlCol="0" anchor="ctr"/>
          <a:lstStyle/>
          <a:p>
            <a:pPr algn="ctr"/>
            <a:r>
              <a:rPr lang="en-GB" sz="1100" b="0" dirty="0" smtClean="0">
                <a:latin typeface="Arial" panose="020B0604020202020204" pitchFamily="34" charset="0"/>
                <a:cs typeface="Arial" panose="020B0604020202020204" pitchFamily="34" charset="0"/>
              </a:rPr>
              <a:t>Scenario</a:t>
            </a:r>
            <a:endParaRPr lang="en-GB" sz="1100" b="0" dirty="0">
              <a:latin typeface="Arial" panose="020B0604020202020204" pitchFamily="34" charset="0"/>
              <a:cs typeface="Arial" panose="020B0604020202020204" pitchFamily="34" charset="0"/>
            </a:endParaRPr>
          </a:p>
        </p:txBody>
      </p:sp>
      <p:sp>
        <p:nvSpPr>
          <p:cNvPr id="13" name="Round Same Side Corner Rectangle 12">
            <a:hlinkClick r:id="rId4" action="ppaction://hlinksldjump"/>
          </p:cNvPr>
          <p:cNvSpPr/>
          <p:nvPr userDrawn="1"/>
        </p:nvSpPr>
        <p:spPr>
          <a:xfrm>
            <a:off x="2241758" y="620688"/>
            <a:ext cx="144561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0" dirty="0" smtClean="0"/>
              <a:t>6.2 – Present Client Report</a:t>
            </a:r>
            <a:endParaRPr lang="en-GB" sz="1100" b="0" dirty="0">
              <a:latin typeface="Arial" panose="020B0604020202020204" pitchFamily="34" charset="0"/>
              <a:cs typeface="Arial" panose="020B0604020202020204" pitchFamily="34" charset="0"/>
            </a:endParaRPr>
          </a:p>
        </p:txBody>
      </p:sp>
      <p:sp>
        <p:nvSpPr>
          <p:cNvPr id="16" name="Round Same Side Corner Rectangle 15">
            <a:hlinkClick r:id="rId4" action="ppaction://hlinksldjump"/>
          </p:cNvPr>
          <p:cNvSpPr/>
          <p:nvPr userDrawn="1"/>
        </p:nvSpPr>
        <p:spPr>
          <a:xfrm>
            <a:off x="3750465" y="620688"/>
            <a:ext cx="1481980" cy="357190"/>
          </a:xfrm>
          <a:prstGeom prst="round2SameRect">
            <a:avLst/>
          </a:prstGeom>
          <a:gradFill>
            <a:gsLst>
              <a:gs pos="0">
                <a:schemeClr val="accent4">
                  <a:lumMod val="50000"/>
                </a:schemeClr>
              </a:gs>
              <a:gs pos="35000">
                <a:schemeClr val="accent4">
                  <a:lumMod val="75000"/>
                </a:schemeClr>
              </a:gs>
              <a:gs pos="70000">
                <a:schemeClr val="accent4">
                  <a:lumMod val="60000"/>
                  <a:lumOff val="40000"/>
                </a:schemeClr>
              </a:gs>
              <a:gs pos="100000">
                <a:schemeClr val="accent4">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0" dirty="0" smtClean="0"/>
              <a:t>M3.1 – Witness Statement</a:t>
            </a:r>
            <a:endParaRPr lang="en-GB" sz="1100" b="0" dirty="0">
              <a:latin typeface="Arial" panose="020B0604020202020204" pitchFamily="34" charset="0"/>
              <a:cs typeface="Arial" panose="020B0604020202020204" pitchFamily="34" charset="0"/>
            </a:endParaRPr>
          </a:p>
        </p:txBody>
      </p:sp>
      <p:sp>
        <p:nvSpPr>
          <p:cNvPr id="17" name="Round Same Side Corner Rectangle 16">
            <a:hlinkClick r:id="rId5" action="ppaction://hlinksldjump"/>
          </p:cNvPr>
          <p:cNvSpPr/>
          <p:nvPr userDrawn="1"/>
        </p:nvSpPr>
        <p:spPr>
          <a:xfrm>
            <a:off x="6732240"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36000" tIns="36000" rIns="36000" bIns="36000" rtlCol="0" anchor="ctr"/>
          <a:lstStyle/>
          <a:p>
            <a:pPr algn="ctr"/>
            <a:r>
              <a:rPr lang="en-GB" sz="1100" b="0" dirty="0" smtClean="0">
                <a:latin typeface="Arial" panose="020B0604020202020204" pitchFamily="34" charset="0"/>
                <a:cs typeface="Arial" panose="020B0604020202020204" pitchFamily="34" charset="0"/>
              </a:rPr>
              <a:t>Assessment</a:t>
            </a:r>
            <a:endParaRPr lang="en-GB" sz="1100" b="0" dirty="0">
              <a:latin typeface="Arial" panose="020B0604020202020204" pitchFamily="34" charset="0"/>
              <a:cs typeface="Arial" panose="020B0604020202020204" pitchFamily="34" charset="0"/>
            </a:endParaRPr>
          </a:p>
        </p:txBody>
      </p:sp>
      <p:sp>
        <p:nvSpPr>
          <p:cNvPr id="18" name="Round Same Side Corner Rectangle 17">
            <a:hlinkClick r:id="rId6" action="ppaction://hlinksldjump"/>
          </p:cNvPr>
          <p:cNvSpPr/>
          <p:nvPr userDrawn="1"/>
        </p:nvSpPr>
        <p:spPr>
          <a:xfrm>
            <a:off x="5295538" y="614988"/>
            <a:ext cx="1373608" cy="357190"/>
          </a:xfrm>
          <a:prstGeom prst="round2SameRect">
            <a:avLst/>
          </a:prstGeom>
          <a:gradFill>
            <a:gsLst>
              <a:gs pos="0">
                <a:srgbClr val="C00000"/>
              </a:gs>
              <a:gs pos="42000">
                <a:srgbClr val="FF0000"/>
              </a:gs>
              <a:gs pos="64000">
                <a:srgbClr val="FF0000"/>
              </a:gs>
              <a:gs pos="100000">
                <a:srgbClr val="FF8585"/>
              </a:gs>
            </a:gsLst>
          </a:gradFill>
          <a:effectLst/>
        </p:spPr>
        <p:style>
          <a:lnRef idx="0">
            <a:schemeClr val="accent3"/>
          </a:lnRef>
          <a:fillRef idx="3">
            <a:schemeClr val="accent3"/>
          </a:fillRef>
          <a:effectRef idx="3">
            <a:schemeClr val="accent3"/>
          </a:effectRef>
          <a:fontRef idx="minor">
            <a:schemeClr val="lt1"/>
          </a:fontRef>
        </p:style>
        <p:txBody>
          <a:bodyPr lIns="36000" tIns="36000" rIns="36000" bIns="36000" rtlCol="0" anchor="ctr"/>
          <a:lstStyle/>
          <a:p>
            <a:pPr algn="ctr"/>
            <a:r>
              <a:rPr lang="en-US" sz="1100" b="0" dirty="0" smtClean="0"/>
              <a:t>D2,1 – End</a:t>
            </a:r>
            <a:r>
              <a:rPr lang="en-US" sz="1100" b="0" baseline="0" dirty="0" smtClean="0"/>
              <a:t> of Project Report</a:t>
            </a:r>
            <a:endParaRPr lang="en-GB" sz="1100" b="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Unit%2007%20-%20Witness%20Statement.doc"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6.gif"/></Relationships>
</file>

<file path=ppt/slides/_rels/slide9.xml.rels><?xml version="1.0" encoding="UTF-8" standalone="yes"?>
<Relationships xmlns="http://schemas.openxmlformats.org/package/2006/relationships"><Relationship Id="rId3" Type="http://schemas.openxmlformats.org/officeDocument/2006/relationships/hyperlink" Target="Unit%2007%20-%20Witness%20Statement.doc"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5445224"/>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7.4 - Be able to Present Data Analysis and Design Solutions to Stakeholders</a:t>
            </a:r>
            <a:endParaRPr lang="en-GB" sz="2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496944"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1520" y="2060847"/>
            <a:ext cx="8496944" cy="2868673"/>
          </a:xfrm>
          <a:prstGeom prst="rect">
            <a:avLst/>
          </a:prstGeom>
        </p:spPr>
      </p:pic>
      <p:sp>
        <p:nvSpPr>
          <p:cNvPr id="6" name="TextBox 5"/>
          <p:cNvSpPr txBox="1"/>
          <p:nvPr/>
        </p:nvSpPr>
        <p:spPr>
          <a:xfrm>
            <a:off x="1547664" y="332656"/>
            <a:ext cx="705678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7 </a:t>
            </a:r>
            <a:r>
              <a:rPr lang="en-GB" sz="3200" b="1" dirty="0"/>
              <a:t>– </a:t>
            </a:r>
            <a:r>
              <a:rPr lang="en-GB" sz="3200" b="1" dirty="0" smtClean="0"/>
              <a:t>Data Analysis and Design </a:t>
            </a:r>
          </a:p>
          <a:p>
            <a:pPr algn="r"/>
            <a:r>
              <a:rPr lang="en-GB" sz="3200" b="1" dirty="0" smtClean="0">
                <a:solidFill>
                  <a:schemeClr val="tx1">
                    <a:lumMod val="50000"/>
                    <a:lumOff val="50000"/>
                  </a:schemeClr>
                </a:solidFill>
              </a:rPr>
              <a:t>2016</a:t>
            </a:r>
            <a:endParaRPr lang="en-GB" sz="3600" b="1" dirty="0">
              <a:solidFill>
                <a:schemeClr val="tx1">
                  <a:lumMod val="50000"/>
                  <a:lumOff val="50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1052736"/>
            <a:ext cx="8640960" cy="5632311"/>
          </a:xfrm>
          <a:prstGeom prst="rect">
            <a:avLst/>
          </a:prstGeom>
        </p:spPr>
        <p:txBody>
          <a:bodyPr wrap="square">
            <a:spAutoFit/>
          </a:bodyPr>
          <a:lstStyle/>
          <a:p>
            <a:pPr marL="355600" indent="-355600">
              <a:buClr>
                <a:srgbClr val="C00000"/>
              </a:buClr>
              <a:buSzPct val="80000"/>
              <a:buFont typeface="Arial" panose="020B0604020202020204" pitchFamily="34" charset="0"/>
              <a:buChar char="►"/>
            </a:pPr>
            <a:r>
              <a:rPr lang="en-US" sz="2000" dirty="0" smtClean="0"/>
              <a:t>For D2 you need to produce an end of project report. This </a:t>
            </a:r>
            <a:r>
              <a:rPr lang="en-US" sz="2000" dirty="0"/>
              <a:t>must be presented to the Senior Analyst with your evaluation of how well the development of the logical data model has gone.</a:t>
            </a:r>
          </a:p>
          <a:p>
            <a:pPr marL="355600" indent="-355600">
              <a:buClr>
                <a:srgbClr val="C00000"/>
              </a:buClr>
              <a:buSzPct val="80000"/>
              <a:buFont typeface="Arial" panose="020B0604020202020204" pitchFamily="34" charset="0"/>
              <a:buChar char="►"/>
            </a:pPr>
            <a:r>
              <a:rPr lang="en-US" sz="2000" dirty="0"/>
              <a:t>This must be a qualitative and quantitative </a:t>
            </a:r>
            <a:r>
              <a:rPr lang="en-US" sz="2000" dirty="0" smtClean="0"/>
              <a:t>evaluation of about 3 pages, using examples which </a:t>
            </a:r>
            <a:r>
              <a:rPr lang="en-US" sz="2000" dirty="0"/>
              <a:t>should include:</a:t>
            </a:r>
          </a:p>
          <a:p>
            <a:pPr marL="711200" indent="-355600">
              <a:buClr>
                <a:srgbClr val="C00000"/>
              </a:buClr>
              <a:buSzPct val="100000"/>
              <a:buFont typeface="Wingdings" panose="05000000000000000000" pitchFamily="2" charset="2"/>
              <a:buChar char="§"/>
            </a:pPr>
            <a:r>
              <a:rPr lang="en-US" sz="2000" dirty="0" smtClean="0"/>
              <a:t>project title, date, project Manager, and reviewer/author.</a:t>
            </a:r>
          </a:p>
          <a:p>
            <a:pPr marL="711200" indent="-355600">
              <a:buClr>
                <a:srgbClr val="C00000"/>
              </a:buClr>
              <a:buSzPct val="100000"/>
              <a:buFont typeface="Wingdings" panose="05000000000000000000" pitchFamily="2" charset="2"/>
              <a:buChar char="§"/>
            </a:pPr>
            <a:r>
              <a:rPr lang="en-US" sz="2000" dirty="0" smtClean="0"/>
              <a:t>An evaluation of </a:t>
            </a:r>
            <a:r>
              <a:rPr lang="en-US" sz="2000" dirty="0"/>
              <a:t>the logical data model against the original specified business requirement</a:t>
            </a:r>
            <a:r>
              <a:rPr lang="en-US" sz="2000" dirty="0" smtClean="0"/>
              <a:t>. (the most important part of the report)</a:t>
            </a:r>
            <a:endParaRPr lang="en-US" sz="2000" dirty="0"/>
          </a:p>
          <a:p>
            <a:pPr marL="355600" indent="-355600">
              <a:buClr>
                <a:srgbClr val="C00000"/>
              </a:buClr>
              <a:buSzPct val="80000"/>
              <a:buFont typeface="Arial" panose="020B0604020202020204" pitchFamily="34" charset="0"/>
              <a:buChar char="►"/>
            </a:pPr>
            <a:r>
              <a:rPr lang="en-US" sz="2000" dirty="0"/>
              <a:t>Other sections </a:t>
            </a:r>
            <a:r>
              <a:rPr lang="en-US" sz="2000" dirty="0" smtClean="0"/>
              <a:t>should include</a:t>
            </a:r>
            <a:r>
              <a:rPr lang="en-US" sz="2000" dirty="0"/>
              <a:t>:</a:t>
            </a:r>
          </a:p>
          <a:p>
            <a:pPr marL="711200" indent="-355600">
              <a:buClr>
                <a:srgbClr val="C00000"/>
              </a:buClr>
              <a:buSzPct val="100000"/>
              <a:buFont typeface="Wingdings" panose="05000000000000000000" pitchFamily="2" charset="2"/>
              <a:buChar char="§"/>
            </a:pPr>
            <a:r>
              <a:rPr lang="en-US" sz="2000" dirty="0" smtClean="0"/>
              <a:t>were </a:t>
            </a:r>
            <a:r>
              <a:rPr lang="en-US" sz="2000" dirty="0"/>
              <a:t>goals achieved</a:t>
            </a:r>
            <a:r>
              <a:rPr lang="en-US" sz="2000" dirty="0" smtClean="0"/>
              <a:t>? (refer directly to the project scope)</a:t>
            </a:r>
            <a:endParaRPr lang="en-US" sz="2000" dirty="0"/>
          </a:p>
          <a:p>
            <a:pPr marL="711200" indent="-355600">
              <a:buClr>
                <a:srgbClr val="C00000"/>
              </a:buClr>
              <a:buSzPct val="100000"/>
              <a:buFont typeface="Wingdings" panose="05000000000000000000" pitchFamily="2" charset="2"/>
              <a:buChar char="§"/>
            </a:pPr>
            <a:r>
              <a:rPr lang="en-US" sz="2000" dirty="0" smtClean="0"/>
              <a:t>benefits expected/unexpected (potential in terms of integration)</a:t>
            </a:r>
            <a:endParaRPr lang="en-US" sz="2000" dirty="0"/>
          </a:p>
          <a:p>
            <a:pPr marL="711200" indent="-355600">
              <a:buClr>
                <a:srgbClr val="C00000"/>
              </a:buClr>
              <a:buSzPct val="100000"/>
              <a:buFont typeface="Wingdings" panose="05000000000000000000" pitchFamily="2" charset="2"/>
              <a:buChar char="§"/>
            </a:pPr>
            <a:r>
              <a:rPr lang="en-US" sz="2000" dirty="0" smtClean="0"/>
              <a:t>changes </a:t>
            </a:r>
            <a:r>
              <a:rPr lang="en-US" sz="2000" dirty="0"/>
              <a:t>to the </a:t>
            </a:r>
            <a:r>
              <a:rPr lang="en-US" sz="2000" dirty="0" smtClean="0"/>
              <a:t>plan (refer to the changes stated in LO3)</a:t>
            </a:r>
            <a:endParaRPr lang="en-US" sz="2000" dirty="0"/>
          </a:p>
          <a:p>
            <a:pPr marL="711200" indent="-355600">
              <a:buClr>
                <a:srgbClr val="C00000"/>
              </a:buClr>
              <a:buSzPct val="100000"/>
              <a:buFont typeface="Wingdings" panose="05000000000000000000" pitchFamily="2" charset="2"/>
              <a:buChar char="§"/>
            </a:pPr>
            <a:r>
              <a:rPr lang="en-US" sz="2000" dirty="0" smtClean="0"/>
              <a:t>lessons learned (this should be personalized)</a:t>
            </a:r>
            <a:endParaRPr lang="en-US" sz="2000" dirty="0"/>
          </a:p>
          <a:p>
            <a:pPr marL="711200" indent="-355600">
              <a:buClr>
                <a:srgbClr val="C00000"/>
              </a:buClr>
              <a:buSzPct val="100000"/>
              <a:buFont typeface="Wingdings" panose="05000000000000000000" pitchFamily="2" charset="2"/>
              <a:buChar char="§"/>
            </a:pPr>
            <a:r>
              <a:rPr lang="en-US" sz="2000" dirty="0" smtClean="0"/>
              <a:t>management </a:t>
            </a:r>
            <a:r>
              <a:rPr lang="en-US" sz="2000" dirty="0"/>
              <a:t>of </a:t>
            </a:r>
            <a:r>
              <a:rPr lang="en-US" sz="2000" dirty="0" smtClean="0"/>
              <a:t>project</a:t>
            </a:r>
            <a:endParaRPr lang="en-US" sz="2000" dirty="0"/>
          </a:p>
          <a:p>
            <a:pPr marL="711200" indent="-355600">
              <a:buClr>
                <a:srgbClr val="C00000"/>
              </a:buClr>
              <a:buSzPct val="100000"/>
              <a:buFont typeface="Wingdings" panose="05000000000000000000" pitchFamily="2" charset="2"/>
              <a:buChar char="§"/>
            </a:pPr>
            <a:r>
              <a:rPr lang="en-US" sz="2000" dirty="0" smtClean="0"/>
              <a:t>risks </a:t>
            </a:r>
            <a:r>
              <a:rPr lang="en-US" sz="2000" dirty="0"/>
              <a:t>not identified at the start of the </a:t>
            </a:r>
            <a:r>
              <a:rPr lang="en-US" sz="2000" dirty="0" smtClean="0"/>
              <a:t>project (make some things up)</a:t>
            </a:r>
            <a:endParaRPr lang="en-US" sz="2000" dirty="0"/>
          </a:p>
          <a:p>
            <a:pPr marL="711200" indent="-355600">
              <a:buClr>
                <a:srgbClr val="C00000"/>
              </a:buClr>
              <a:buSzPct val="100000"/>
              <a:buFont typeface="Wingdings" panose="05000000000000000000" pitchFamily="2" charset="2"/>
              <a:buChar char="§"/>
            </a:pPr>
            <a:r>
              <a:rPr lang="en-US" sz="2000" dirty="0" smtClean="0"/>
              <a:t>Recommendations (at least 2 paragraphs, what, why and benefits)</a:t>
            </a:r>
          </a:p>
          <a:p>
            <a:pPr>
              <a:buClr>
                <a:srgbClr val="C00000"/>
              </a:buClr>
              <a:buSzPct val="80000"/>
            </a:pPr>
            <a:r>
              <a:rPr lang="en-US" sz="2000" b="1" dirty="0" smtClean="0">
                <a:solidFill>
                  <a:srgbClr val="FF0000"/>
                </a:solidFill>
              </a:rPr>
              <a:t>D2.1 – Task 04 - </a:t>
            </a:r>
            <a:r>
              <a:rPr lang="en-US" sz="2000" dirty="0" smtClean="0">
                <a:solidFill>
                  <a:srgbClr val="FF0000"/>
                </a:solidFill>
              </a:rPr>
              <a:t>Produce an end of project report for the senior analyst that covers the project assessment criteria.</a:t>
            </a:r>
            <a:endParaRPr lang="en-US" sz="2000" dirty="0">
              <a:solidFill>
                <a:srgbClr val="FF0000"/>
              </a:solidFill>
            </a:endParaRPr>
          </a:p>
        </p:txBody>
      </p:sp>
      <p:sp>
        <p:nvSpPr>
          <p:cNvPr id="9" name="Title 2"/>
          <p:cNvSpPr>
            <a:spLocks noGrp="1"/>
          </p:cNvSpPr>
          <p:nvPr>
            <p:ph type="title"/>
          </p:nvPr>
        </p:nvSpPr>
        <p:spPr>
          <a:xfrm>
            <a:off x="35496" y="44624"/>
            <a:ext cx="7776864" cy="548680"/>
          </a:xfrm>
        </p:spPr>
        <p:txBody>
          <a:bodyPr>
            <a:noAutofit/>
          </a:bodyPr>
          <a:lstStyle/>
          <a:p>
            <a:r>
              <a:rPr lang="en-US" sz="3600" dirty="0" smtClean="0"/>
              <a:t>D2.1 – Senior Analyst Report</a:t>
            </a:r>
            <a:endParaRPr lang="en-GB" sz="3600" dirty="0"/>
          </a:p>
        </p:txBody>
      </p:sp>
    </p:spTree>
    <p:extLst>
      <p:ext uri="{BB962C8B-B14F-4D97-AF65-F5344CB8AC3E}">
        <p14:creationId xmlns:p14="http://schemas.microsoft.com/office/powerpoint/2010/main" val="145120044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1052736"/>
            <a:ext cx="8640960" cy="5687711"/>
          </a:xfrm>
          <a:prstGeom prst="rect">
            <a:avLst/>
          </a:prstGeom>
        </p:spPr>
        <p:txBody>
          <a:bodyPr wrap="square">
            <a:spAutoFit/>
          </a:bodyPr>
          <a:lstStyle/>
          <a:p>
            <a:pPr>
              <a:buClr>
                <a:srgbClr val="C00000"/>
              </a:buClr>
              <a:buSzPct val="80000"/>
            </a:pPr>
            <a:r>
              <a:rPr lang="en-US" sz="3030" b="1" dirty="0">
                <a:solidFill>
                  <a:srgbClr val="FF0000"/>
                </a:solidFill>
              </a:rPr>
              <a:t>P6.1 – Task 01 - </a:t>
            </a:r>
            <a:r>
              <a:rPr lang="en-US" sz="3030" dirty="0">
                <a:solidFill>
                  <a:srgbClr val="FF0000"/>
                </a:solidFill>
              </a:rPr>
              <a:t>Prepare the data design documentation for a presentation to stakeholders.</a:t>
            </a:r>
          </a:p>
          <a:p>
            <a:pPr>
              <a:buClr>
                <a:srgbClr val="C00000"/>
              </a:buClr>
              <a:buSzPct val="80000"/>
            </a:pPr>
            <a:r>
              <a:rPr lang="en-US" sz="3030" b="1" dirty="0">
                <a:solidFill>
                  <a:srgbClr val="FF0000"/>
                </a:solidFill>
              </a:rPr>
              <a:t>P6.2 – Task 02 - </a:t>
            </a:r>
            <a:r>
              <a:rPr lang="en-US" sz="3030" dirty="0">
                <a:solidFill>
                  <a:srgbClr val="FF0000"/>
                </a:solidFill>
              </a:rPr>
              <a:t>Present the Data Design Documentation to the client. (can be presented singularly to your tutor as evidence of completion)</a:t>
            </a:r>
          </a:p>
          <a:p>
            <a:pPr>
              <a:buClr>
                <a:srgbClr val="C00000"/>
              </a:buClr>
              <a:buSzPct val="80000"/>
            </a:pPr>
            <a:r>
              <a:rPr lang="en-US" sz="3030" b="1" dirty="0" smtClean="0">
                <a:solidFill>
                  <a:srgbClr val="FF0000"/>
                </a:solidFill>
              </a:rPr>
              <a:t>M3.1 </a:t>
            </a:r>
            <a:r>
              <a:rPr lang="en-US" sz="3030" b="1" dirty="0">
                <a:solidFill>
                  <a:srgbClr val="FF0000"/>
                </a:solidFill>
              </a:rPr>
              <a:t>– Task </a:t>
            </a:r>
            <a:r>
              <a:rPr lang="en-US" sz="3030" b="1" dirty="0" smtClean="0">
                <a:solidFill>
                  <a:srgbClr val="FF0000"/>
                </a:solidFill>
              </a:rPr>
              <a:t>03</a:t>
            </a:r>
            <a:r>
              <a:rPr lang="en-US" sz="3030" dirty="0" smtClean="0">
                <a:solidFill>
                  <a:srgbClr val="FF0000"/>
                </a:solidFill>
              </a:rPr>
              <a:t> </a:t>
            </a:r>
            <a:r>
              <a:rPr lang="en-US" sz="3030" dirty="0">
                <a:solidFill>
                  <a:srgbClr val="FF0000"/>
                </a:solidFill>
              </a:rPr>
              <a:t>– Prepare a </a:t>
            </a:r>
            <a:r>
              <a:rPr lang="en-US" sz="3030" dirty="0">
                <a:solidFill>
                  <a:srgbClr val="FF0000"/>
                </a:solidFill>
                <a:hlinkClick r:id="rId3" action="ppaction://hlinkfile"/>
              </a:rPr>
              <a:t>Witness Statement </a:t>
            </a:r>
            <a:r>
              <a:rPr lang="en-US" sz="3030" dirty="0">
                <a:solidFill>
                  <a:srgbClr val="FF0000"/>
                </a:solidFill>
              </a:rPr>
              <a:t>after presenting the information to your client (Head of Department / Teacher)</a:t>
            </a:r>
          </a:p>
          <a:p>
            <a:pPr>
              <a:buClr>
                <a:srgbClr val="C00000"/>
              </a:buClr>
              <a:buSzPct val="80000"/>
            </a:pPr>
            <a:r>
              <a:rPr lang="en-US" sz="3030" b="1" dirty="0" smtClean="0">
                <a:solidFill>
                  <a:srgbClr val="FF0000"/>
                </a:solidFill>
              </a:rPr>
              <a:t>D2.1 – Task 04 - </a:t>
            </a:r>
            <a:r>
              <a:rPr lang="en-US" sz="3030" dirty="0" smtClean="0">
                <a:solidFill>
                  <a:srgbClr val="FF0000"/>
                </a:solidFill>
              </a:rPr>
              <a:t>Produce an end of project report for the senior analyst that covers the project assessment criteria.</a:t>
            </a:r>
            <a:endParaRPr lang="en-US" sz="3030" dirty="0">
              <a:solidFill>
                <a:srgbClr val="FF0000"/>
              </a:solidFill>
            </a:endParaRPr>
          </a:p>
        </p:txBody>
      </p:sp>
      <p:sp>
        <p:nvSpPr>
          <p:cNvPr id="9" name="Title 2"/>
          <p:cNvSpPr>
            <a:spLocks noGrp="1"/>
          </p:cNvSpPr>
          <p:nvPr>
            <p:ph type="title"/>
          </p:nvPr>
        </p:nvSpPr>
        <p:spPr>
          <a:xfrm>
            <a:off x="35496" y="44624"/>
            <a:ext cx="7776864" cy="548680"/>
          </a:xfrm>
        </p:spPr>
        <p:txBody>
          <a:bodyPr>
            <a:noAutofit/>
          </a:bodyPr>
          <a:lstStyle/>
          <a:p>
            <a:r>
              <a:rPr lang="en-US" sz="4000" dirty="0" smtClean="0"/>
              <a:t>LO4 – Assessment Criteria</a:t>
            </a:r>
            <a:endParaRPr lang="en-GB" sz="4000" dirty="0"/>
          </a:p>
        </p:txBody>
      </p:sp>
    </p:spTree>
    <p:extLst>
      <p:ext uri="{BB962C8B-B14F-4D97-AF65-F5344CB8AC3E}">
        <p14:creationId xmlns:p14="http://schemas.microsoft.com/office/powerpoint/2010/main" val="99948615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GB" sz="3600" b="1" dirty="0" smtClean="0"/>
              <a:t>Assignment Scenario</a:t>
            </a:r>
          </a:p>
        </p:txBody>
      </p:sp>
      <p:sp>
        <p:nvSpPr>
          <p:cNvPr id="4" name="Rectangle 3"/>
          <p:cNvSpPr/>
          <p:nvPr/>
        </p:nvSpPr>
        <p:spPr>
          <a:xfrm>
            <a:off x="251520" y="1052736"/>
            <a:ext cx="8568952" cy="5586145"/>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This unit will enable you to develop the skills and knowledge required to actively use data analysis techniques to provide evidence and interpretation for decision making for a range of organisational needs. Organisations and individuals collect both quantitative and qualitative data and store it for current or future use. The data analyst examines, cleanses, transforms and models data in order to support decision making and understanding.</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This unit is mandatory to the Data Analyst specialist pathway in the Level 3 Diploma suite of qualifications due to its relevance in conducting data analysis and design solutions to meet business requirements. The unit supports the development of skills, knowledge and understanding relevant to the role of a data analyst and the techniques required</a:t>
            </a:r>
            <a:r>
              <a:rPr lang="en-US" sz="1700" dirty="0" smtClean="0">
                <a:latin typeface="Arial" panose="020B0604020202020204" pitchFamily="34" charset="0"/>
                <a:cs typeface="Arial" panose="020B0604020202020204" pitchFamily="34" charset="0"/>
              </a:rPr>
              <a:t>.</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The teaching content in every unit states what has to be taught to ensure that learners are able to access the highest grades.</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Anything which follows an i.e. details what must be taught as part of that area of content. Anything which follows an e.g. is illustrative, it should be noted that where e.g. is used, learners must know and be able to apply relevant examples in their work, although these do not need to be the same ones specified in the unit content.</a:t>
            </a:r>
          </a:p>
          <a:p>
            <a:pPr marL="355600" indent="-355600">
              <a:buClr>
                <a:srgbClr val="00B050"/>
              </a:buClr>
              <a:buFont typeface="Wingdings 3" panose="05040102010807070707" pitchFamily="18" charset="2"/>
              <a:buChar char=""/>
            </a:pPr>
            <a:r>
              <a:rPr lang="en-US" sz="1700" dirty="0">
                <a:latin typeface="Arial" panose="020B0604020202020204" pitchFamily="34" charset="0"/>
                <a:cs typeface="Arial" panose="020B0604020202020204" pitchFamily="34" charset="0"/>
              </a:rPr>
              <a:t>For internally assessed units you need to ensure that any assignments you create, or any modifications you make to an assignment, do not expect the learner to do more than they have been taught, but must enable them to access the full range of grades as described in the grading criteria.</a:t>
            </a:r>
            <a:endParaRPr lang="en-GB" sz="1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078960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Autofit/>
          </a:bodyPr>
          <a:lstStyle/>
          <a:p>
            <a:r>
              <a:rPr lang="en-GB" sz="4000" dirty="0" smtClean="0"/>
              <a:t>Assessment Criteria</a:t>
            </a:r>
            <a:endParaRPr lang="en-GB" sz="39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3863648327"/>
              </p:ext>
            </p:extLst>
          </p:nvPr>
        </p:nvGraphicFramePr>
        <p:xfrm>
          <a:off x="251520" y="1052736"/>
          <a:ext cx="8640960" cy="5581650"/>
        </p:xfrm>
        <a:graphic>
          <a:graphicData uri="http://schemas.openxmlformats.org/drawingml/2006/table">
            <a:tbl>
              <a:tblPr firstRow="1" bandRow="1">
                <a:tableStyleId>{5C22544A-7EE6-4342-B048-85BDC9FD1C3A}</a:tableStyleId>
              </a:tblPr>
              <a:tblGrid>
                <a:gridCol w="1740345"/>
                <a:gridCol w="2392974"/>
                <a:gridCol w="2635433"/>
                <a:gridCol w="1872208"/>
              </a:tblGrid>
              <a:tr h="202312">
                <a:tc>
                  <a:txBody>
                    <a:bodyPr/>
                    <a:lstStyle/>
                    <a:p>
                      <a:pPr algn="ctr"/>
                      <a:r>
                        <a:rPr lang="en-US" sz="1100" dirty="0" smtClean="0">
                          <a:latin typeface="Arial" panose="020B0604020202020204" pitchFamily="34" charset="0"/>
                          <a:cs typeface="Arial" panose="020B0604020202020204" pitchFamily="34" charset="0"/>
                        </a:rPr>
                        <a:t>LO</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Pass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Merit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Distinction</a:t>
                      </a:r>
                      <a:endParaRPr lang="en-GB" sz="1100" dirty="0">
                        <a:latin typeface="Arial" panose="020B0604020202020204" pitchFamily="34" charset="0"/>
                        <a:cs typeface="Arial" panose="020B0604020202020204" pitchFamily="34" charset="0"/>
                      </a:endParaRPr>
                    </a:p>
                  </a:txBody>
                  <a:tcPr/>
                </a:tc>
              </a:tr>
              <a:tr h="259229">
                <a:tc>
                  <a:txBody>
                    <a:bodyPr/>
                    <a:lstStyle/>
                    <a:p>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The assessment criteria are the Pass requirements for this unit.</a:t>
                      </a:r>
                      <a:endParaRPr lang="en-GB" sz="1100" dirty="0">
                        <a:latin typeface="Arial" panose="020B0604020202020204" pitchFamily="34" charset="0"/>
                        <a:cs typeface="Arial" panose="020B0604020202020204" pitchFamily="34" charset="0"/>
                      </a:endParaRPr>
                    </a:p>
                  </a:txBody>
                  <a:tcPr/>
                </a:tc>
                <a:tc>
                  <a:txBody>
                    <a:bodyPr/>
                    <a:lstStyle/>
                    <a:p>
                      <a:r>
                        <a:rPr lang="en-US" sz="1100" smtClean="0">
                          <a:latin typeface="Arial" panose="020B0604020202020204" pitchFamily="34" charset="0"/>
                          <a:cs typeface="Arial" panose="020B0604020202020204" pitchFamily="34" charset="0"/>
                        </a:rPr>
                        <a:t>To achieve a Merit the evidence must show that, in addition to the pass criteria, the candidate is able to:</a:t>
                      </a:r>
                      <a:endParaRPr lang="en-GB" sz="1100" dirty="0">
                        <a:latin typeface="Arial" panose="020B0604020202020204" pitchFamily="34" charset="0"/>
                        <a:cs typeface="Arial" panose="020B0604020202020204" pitchFamily="34" charset="0"/>
                      </a:endParaRPr>
                    </a:p>
                  </a:txBody>
                  <a:tcPr/>
                </a:tc>
                <a:tc>
                  <a:txBody>
                    <a:bodyPr/>
                    <a:lstStyle/>
                    <a:p>
                      <a:r>
                        <a:rPr lang="en-US" sz="1100" smtClean="0">
                          <a:latin typeface="Arial" panose="020B0604020202020204" pitchFamily="34" charset="0"/>
                          <a:cs typeface="Arial" panose="020B0604020202020204" pitchFamily="34" charset="0"/>
                        </a:rPr>
                        <a:t>To achieve a Distinction the evidence must show that, in addition to the pass and merit criteria, the candidate is able to:</a:t>
                      </a:r>
                      <a:endParaRPr lang="en-GB" sz="1100" dirty="0">
                        <a:latin typeface="Arial" panose="020B0604020202020204" pitchFamily="34" charset="0"/>
                        <a:cs typeface="Arial" panose="020B0604020202020204" pitchFamily="34" charset="0"/>
                      </a:endParaRPr>
                    </a:p>
                  </a:txBody>
                  <a:tcPr/>
                </a:tc>
              </a:tr>
              <a:tr h="491490">
                <a:tc rowSpan="2">
                  <a:txBody>
                    <a:bodyPr/>
                    <a:lstStyle/>
                    <a:p>
                      <a:r>
                        <a:rPr lang="en-US" sz="1100" dirty="0" smtClean="0">
                          <a:latin typeface="Arial" panose="020B0604020202020204" pitchFamily="34" charset="0"/>
                          <a:cs typeface="Arial" panose="020B0604020202020204" pitchFamily="34" charset="0"/>
                        </a:rPr>
                        <a:t>1 - Understand the purpose and stages of data analysis and design</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P1: Explain the types of data that can be analysed</a:t>
                      </a:r>
                      <a:endParaRPr lang="en-GB" sz="1100" dirty="0">
                        <a:latin typeface="Arial" panose="020B0604020202020204" pitchFamily="34" charset="0"/>
                        <a:cs typeface="Arial" panose="020B0604020202020204" pitchFamily="34" charset="0"/>
                      </a:endParaRPr>
                    </a:p>
                  </a:txBody>
                  <a:tcPr/>
                </a:tc>
                <a:tc rowSpan="2">
                  <a:txBody>
                    <a:bodyPr/>
                    <a:lstStyle/>
                    <a:p>
                      <a:endParaRPr lang="en-GB" sz="1100" dirty="0">
                        <a:latin typeface="Arial" panose="020B0604020202020204" pitchFamily="34" charset="0"/>
                        <a:cs typeface="Arial" panose="020B0604020202020204" pitchFamily="34" charset="0"/>
                      </a:endParaRPr>
                    </a:p>
                  </a:txBody>
                  <a:tcPr/>
                </a:tc>
                <a:tc rowSpan="2">
                  <a:txBody>
                    <a:bodyPr/>
                    <a:lstStyle/>
                    <a:p>
                      <a:endParaRPr lang="en-GB" sz="1100" dirty="0">
                        <a:latin typeface="Arial" panose="020B0604020202020204" pitchFamily="34" charset="0"/>
                        <a:cs typeface="Arial" panose="020B0604020202020204" pitchFamily="34" charset="0"/>
                      </a:endParaRPr>
                    </a:p>
                  </a:txBody>
                  <a:tcPr/>
                </a:tc>
              </a:tr>
              <a:tr h="491490">
                <a:tc vMerge="1">
                  <a:txBody>
                    <a:bodyPr/>
                    <a:lstStyle/>
                    <a:p>
                      <a:endParaRPr lang="en-GB"/>
                    </a:p>
                  </a:txBody>
                  <a:tcPr/>
                </a:tc>
                <a:tc>
                  <a:txBody>
                    <a:bodyPr/>
                    <a:lstStyle/>
                    <a:p>
                      <a:r>
                        <a:rPr lang="en-US" sz="1100" dirty="0" smtClean="0">
                          <a:latin typeface="Arial" panose="020B0604020202020204" pitchFamily="34" charset="0"/>
                          <a:cs typeface="Arial" panose="020B0604020202020204" pitchFamily="34" charset="0"/>
                        </a:rPr>
                        <a:t>P2*: </a:t>
                      </a:r>
                      <a:r>
                        <a:rPr lang="en-US" sz="1100" dirty="0" err="1" smtClean="0">
                          <a:latin typeface="Arial" panose="020B0604020202020204" pitchFamily="34" charset="0"/>
                          <a:cs typeface="Arial" panose="020B0604020202020204" pitchFamily="34" charset="0"/>
                        </a:rPr>
                        <a:t>Summarise</a:t>
                      </a:r>
                      <a:r>
                        <a:rPr lang="en-US" sz="1100" dirty="0" smtClean="0">
                          <a:latin typeface="Arial" panose="020B0604020202020204" pitchFamily="34" charset="0"/>
                          <a:cs typeface="Arial" panose="020B0604020202020204" pitchFamily="34" charset="0"/>
                        </a:rPr>
                        <a:t> the stages of data analysis </a:t>
                      </a:r>
                      <a:r>
                        <a:rPr lang="en-US" sz="1100" i="1" dirty="0" smtClean="0">
                          <a:latin typeface="Arial" panose="020B0604020202020204" pitchFamily="34" charset="0"/>
                          <a:cs typeface="Arial" panose="020B0604020202020204" pitchFamily="34" charset="0"/>
                        </a:rPr>
                        <a:t>(*Synoptic assessment from Unit 1 Fundamentals of IT, Unit 2 Global information)</a:t>
                      </a:r>
                      <a:endParaRPr lang="en-GB" sz="1100" i="1" dirty="0">
                        <a:latin typeface="Arial" panose="020B0604020202020204" pitchFamily="34" charset="0"/>
                        <a:cs typeface="Arial" panose="020B0604020202020204" pitchFamily="34" charset="0"/>
                      </a:endParaRPr>
                    </a:p>
                  </a:txBody>
                  <a:tcPr/>
                </a:tc>
                <a:tc vMerge="1">
                  <a:txBody>
                    <a:bodyPr/>
                    <a:lstStyle/>
                    <a:p>
                      <a:endParaRPr lang="en-GB"/>
                    </a:p>
                  </a:txBody>
                  <a:tcPr/>
                </a:tc>
                <a:tc vMerge="1">
                  <a:txBody>
                    <a:bodyPr/>
                    <a:lstStyle/>
                    <a:p>
                      <a:endParaRPr lang="en-GB"/>
                    </a:p>
                  </a:txBody>
                  <a:tcPr/>
                </a:tc>
              </a:tr>
              <a:tr h="685800">
                <a:tc rowSpan="2">
                  <a:txBody>
                    <a:bodyPr/>
                    <a:lstStyle/>
                    <a:p>
                      <a:r>
                        <a:rPr lang="en-US" sz="1100" dirty="0" smtClean="0">
                          <a:latin typeface="Arial" panose="020B0604020202020204" pitchFamily="34" charset="0"/>
                          <a:cs typeface="Arial" panose="020B0604020202020204" pitchFamily="34" charset="0"/>
                        </a:rPr>
                        <a:t>2 - Be able to investigate client requirements for data analysis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P3: Establish the data analysis and design requirements for a specified business requirement</a:t>
                      </a:r>
                    </a:p>
                  </a:txBody>
                  <a:tcPr/>
                </a:tc>
                <a:tc>
                  <a:txBody>
                    <a:bodyPr/>
                    <a:lstStyle/>
                    <a:p>
                      <a:endParaRPr lang="en-GB" sz="1100" dirty="0">
                        <a:latin typeface="Arial" panose="020B0604020202020204" pitchFamily="34" charset="0"/>
                        <a:cs typeface="Arial" panose="020B0604020202020204" pitchFamily="34" charset="0"/>
                      </a:endParaRPr>
                    </a:p>
                  </a:txBody>
                  <a:tcPr/>
                </a:tc>
                <a:tc rowSpan="2">
                  <a:txBody>
                    <a:bodyPr/>
                    <a:lstStyle/>
                    <a:p>
                      <a:endParaRPr lang="en-GB" sz="1100" dirty="0">
                        <a:latin typeface="Arial" panose="020B0604020202020204" pitchFamily="34" charset="0"/>
                        <a:cs typeface="Arial" panose="020B0604020202020204" pitchFamily="34" charset="0"/>
                      </a:endParaRPr>
                    </a:p>
                  </a:txBody>
                  <a:tcPr/>
                </a:tc>
              </a:tr>
              <a:tr h="685800">
                <a:tc vMerge="1">
                  <a:txBody>
                    <a:bodyPr/>
                    <a:lstStyle/>
                    <a:p>
                      <a:endParaRPr lang="en-GB"/>
                    </a:p>
                  </a:txBody>
                  <a:tcPr/>
                </a:tc>
                <a:tc>
                  <a:txBody>
                    <a:bodyPr/>
                    <a:lstStyle/>
                    <a:p>
                      <a:r>
                        <a:rPr lang="en-US" sz="1100" dirty="0" smtClean="0">
                          <a:latin typeface="Arial" panose="020B0604020202020204" pitchFamily="34" charset="0"/>
                          <a:cs typeface="Arial" panose="020B0604020202020204" pitchFamily="34" charset="0"/>
                        </a:rPr>
                        <a:t>P4: Gather data for the specified business requirement using quantitative and qualitative techniques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M2: Develop the data requirements for the specified business requirement using different qualitative and quantitative data analysis methods</a:t>
                      </a:r>
                      <a:endParaRPr lang="en-GB" sz="1100" dirty="0">
                        <a:latin typeface="Arial" panose="020B0604020202020204" pitchFamily="34" charset="0"/>
                        <a:cs typeface="Arial" panose="020B0604020202020204" pitchFamily="34" charset="0"/>
                      </a:endParaRPr>
                    </a:p>
                  </a:txBody>
                  <a:tcPr/>
                </a:tc>
                <a:tc vMerge="1">
                  <a:txBody>
                    <a:bodyPr/>
                    <a:lstStyle/>
                    <a:p>
                      <a:endParaRPr lang="en-GB"/>
                    </a:p>
                  </a:txBody>
                  <a:tcPr/>
                </a:tc>
              </a:tr>
              <a:tr h="640080">
                <a:tc>
                  <a:txBody>
                    <a:bodyPr/>
                    <a:lstStyle/>
                    <a:p>
                      <a:r>
                        <a:rPr lang="en-US" sz="1100" dirty="0" smtClean="0">
                          <a:latin typeface="Arial" panose="020B0604020202020204" pitchFamily="34" charset="0"/>
                          <a:cs typeface="Arial" panose="020B0604020202020204" pitchFamily="34" charset="0"/>
                        </a:rPr>
                        <a:t>3 - Be able to develop data design solutions to meet business requirements.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P5*: Create the outline scope of the data design model for the specified business requirement. </a:t>
                      </a:r>
                      <a:r>
                        <a:rPr lang="en-US" sz="1100" i="1" dirty="0" smtClean="0">
                          <a:latin typeface="Arial" panose="020B0604020202020204" pitchFamily="34" charset="0"/>
                          <a:cs typeface="Arial" panose="020B0604020202020204" pitchFamily="34" charset="0"/>
                        </a:rPr>
                        <a:t>(*Synoptic assessment from Unit 3 Cyber security)</a:t>
                      </a:r>
                      <a:endParaRPr lang="en-GB" sz="1100" i="1" dirty="0">
                        <a:latin typeface="Arial" panose="020B0604020202020204" pitchFamily="34" charset="0"/>
                        <a:cs typeface="Arial" panose="020B0604020202020204" pitchFamily="34" charset="0"/>
                      </a:endParaRPr>
                    </a:p>
                  </a:txBody>
                  <a:tcPr/>
                </a:tc>
                <a:tc>
                  <a:txBody>
                    <a:bodyPr/>
                    <a:lstStyle/>
                    <a:p>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D1: Construct the logical data model for the specified business requirement</a:t>
                      </a:r>
                      <a:endParaRPr lang="en-GB" sz="1100" dirty="0">
                        <a:latin typeface="Arial" panose="020B0604020202020204" pitchFamily="34" charset="0"/>
                        <a:cs typeface="Arial" panose="020B0604020202020204" pitchFamily="34" charset="0"/>
                      </a:endParaRPr>
                    </a:p>
                  </a:txBody>
                  <a:tcPr/>
                </a:tc>
              </a:tr>
              <a:tr h="314766">
                <a:tc>
                  <a:txBody>
                    <a:bodyPr/>
                    <a:lstStyle/>
                    <a:p>
                      <a:r>
                        <a:rPr lang="en-US" sz="1100" dirty="0" smtClean="0">
                          <a:latin typeface="Arial" panose="020B0604020202020204" pitchFamily="34" charset="0"/>
                          <a:cs typeface="Arial" panose="020B0604020202020204" pitchFamily="34" charset="0"/>
                        </a:rPr>
                        <a:t>4 - Be able to present data analysis and design solutions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P6: Prepare the data design documentation for a presentation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M3: Present the data design documentation to stakeholders</a:t>
                      </a:r>
                      <a:endParaRPr lang="en-GB" sz="1100" dirty="0">
                        <a:latin typeface="Arial" panose="020B0604020202020204" pitchFamily="34" charset="0"/>
                        <a:cs typeface="Arial" panose="020B0604020202020204" pitchFamily="34" charset="0"/>
                      </a:endParaRPr>
                    </a:p>
                  </a:txBody>
                  <a:tcPr/>
                </a:tc>
                <a:tc>
                  <a:txBody>
                    <a:bodyPr/>
                    <a:lstStyle/>
                    <a:p>
                      <a:r>
                        <a:rPr lang="en-US" sz="1100" dirty="0" smtClean="0">
                          <a:latin typeface="Arial" panose="020B0604020202020204" pitchFamily="34" charset="0"/>
                          <a:cs typeface="Arial" panose="020B0604020202020204" pitchFamily="34" charset="0"/>
                        </a:rPr>
                        <a:t>D2: Evaluate the logical data model against the original specified business requirement</a:t>
                      </a:r>
                      <a:endParaRPr lang="en-GB" sz="11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675791975"/>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226477399"/>
              </p:ext>
            </p:extLst>
          </p:nvPr>
        </p:nvGraphicFramePr>
        <p:xfrm>
          <a:off x="7182356" y="1052736"/>
          <a:ext cx="1638116" cy="5572120"/>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638116"/>
              </a:tblGrid>
              <a:tr h="360040">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3928">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What is Big Data?</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What is my current digital footprint?</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Is Cloud Storage of data more secure than hard storage?</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Will I ever need to interpret a database in my lifetime?</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All these technical terms, does it have to be so complicated?</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Does the GUI of a database help the user that much</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Why use a database when a spreadsheet is so good?</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36296" y="1052736"/>
            <a:ext cx="1512168" cy="36544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2736"/>
            <a:ext cx="6877074" cy="5647700"/>
          </a:xfrm>
          <a:prstGeom prst="rect">
            <a:avLst/>
          </a:prstGeom>
        </p:spPr>
        <p:txBody>
          <a:bodyPr wrap="square">
            <a:spAutoFit/>
          </a:bodyPr>
          <a:lstStyle/>
          <a:p>
            <a:r>
              <a:rPr lang="en-US" sz="1900" b="1" dirty="0"/>
              <a:t>LO4 Be able to present data analysis and design solutions to stakeholders </a:t>
            </a:r>
            <a:endParaRPr lang="en-US" sz="1900" dirty="0"/>
          </a:p>
          <a:p>
            <a:r>
              <a:rPr lang="en-US" sz="1900" b="1" dirty="0"/>
              <a:t>P6: </a:t>
            </a:r>
            <a:r>
              <a:rPr lang="en-US" sz="1900" dirty="0"/>
              <a:t>Learners should create data design documentation to reflect the data analysis and design solution to meet a specified business requirement. They must produce a report or presentation that includes relevant diagrams to support and justify their explanations, ideally, using the design from P5 as supporting evidence and potentially the logical data model in D1. </a:t>
            </a:r>
          </a:p>
          <a:p>
            <a:r>
              <a:rPr lang="en-US" sz="1900" b="1" dirty="0"/>
              <a:t>M3: </a:t>
            </a:r>
            <a:r>
              <a:rPr lang="en-US" sz="1900" dirty="0"/>
              <a:t>Learners must present their findings to the stakeholders. This could be as formal written report with relevant diagrams and a set of clear conclusions and recommendations but as it is being presented there should be some narrative, either verbal or written, to underpin the delivery documentation. </a:t>
            </a:r>
          </a:p>
          <a:p>
            <a:r>
              <a:rPr lang="en-US" sz="1900" b="1" dirty="0"/>
              <a:t>D2: </a:t>
            </a:r>
            <a:r>
              <a:rPr lang="en-US" sz="1900" dirty="0"/>
              <a:t>Learners should evaluate their logical data design model against the original business requirements and justify any changes from the original specification, making further recommendations in the light of the presentation in M3 and any potential feedback they may have received as a result. </a:t>
            </a:r>
            <a:endParaRPr lang="en-GB" sz="1900" dirty="0">
              <a:solidFill>
                <a:srgbClr val="FF0000"/>
              </a:solidFill>
            </a:endParaRPr>
          </a:p>
        </p:txBody>
      </p:sp>
      <p:sp>
        <p:nvSpPr>
          <p:cNvPr id="8" name="Title 2"/>
          <p:cNvSpPr>
            <a:spLocks noGrp="1"/>
          </p:cNvSpPr>
          <p:nvPr>
            <p:ph type="title"/>
          </p:nvPr>
        </p:nvSpPr>
        <p:spPr/>
        <p:txBody>
          <a:bodyPr>
            <a:noAutofit/>
          </a:bodyPr>
          <a:lstStyle/>
          <a:p>
            <a:r>
              <a:rPr lang="en-US" sz="3600" dirty="0" smtClean="0"/>
              <a:t>Assessment Criteria</a:t>
            </a:r>
            <a:endParaRPr lang="en-GB" sz="3600" dirty="0"/>
          </a:p>
        </p:txBody>
      </p:sp>
    </p:spTree>
    <p:extLst>
      <p:ext uri="{BB962C8B-B14F-4D97-AF65-F5344CB8AC3E}">
        <p14:creationId xmlns:p14="http://schemas.microsoft.com/office/powerpoint/2010/main" val="3513438580"/>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1052736"/>
            <a:ext cx="8640960" cy="5632311"/>
          </a:xfrm>
          <a:prstGeom prst="rect">
            <a:avLst/>
          </a:prstGeom>
        </p:spPr>
        <p:txBody>
          <a:bodyPr wrap="square">
            <a:spAutoFit/>
          </a:bodyPr>
          <a:lstStyle/>
          <a:p>
            <a:r>
              <a:rPr lang="it-IT" sz="2400" b="1" dirty="0" smtClean="0"/>
              <a:t>4.1 </a:t>
            </a:r>
            <a:r>
              <a:rPr lang="it-IT" sz="2400" b="1" dirty="0"/>
              <a:t>Data design documentation, e.g.: </a:t>
            </a:r>
          </a:p>
          <a:p>
            <a:pPr marL="627063" indent="-285750">
              <a:buClr>
                <a:srgbClr val="C00000"/>
              </a:buClr>
              <a:buFont typeface="Wingdings" panose="05000000000000000000" pitchFamily="2" charset="2"/>
              <a:buChar char="§"/>
            </a:pPr>
            <a:r>
              <a:rPr lang="en-GB" sz="2400" dirty="0" smtClean="0"/>
              <a:t>data </a:t>
            </a:r>
            <a:r>
              <a:rPr lang="en-GB" sz="2400" dirty="0"/>
              <a:t>flow diagrams (DFDs) </a:t>
            </a:r>
          </a:p>
          <a:p>
            <a:pPr marL="627063" indent="-285750">
              <a:buClr>
                <a:srgbClr val="C00000"/>
              </a:buClr>
              <a:buFont typeface="Wingdings" panose="05000000000000000000" pitchFamily="2" charset="2"/>
              <a:buChar char="§"/>
            </a:pPr>
            <a:r>
              <a:rPr lang="en-GB" sz="2400" dirty="0" smtClean="0"/>
              <a:t>information </a:t>
            </a:r>
            <a:r>
              <a:rPr lang="en-GB" sz="2400" dirty="0"/>
              <a:t>flow charts </a:t>
            </a:r>
          </a:p>
          <a:p>
            <a:pPr marL="627063" indent="-285750">
              <a:buClr>
                <a:srgbClr val="C00000"/>
              </a:buClr>
              <a:buFont typeface="Wingdings" panose="05000000000000000000" pitchFamily="2" charset="2"/>
              <a:buChar char="§"/>
            </a:pPr>
            <a:r>
              <a:rPr lang="en-US" sz="2400" dirty="0" smtClean="0"/>
              <a:t>entity </a:t>
            </a:r>
            <a:r>
              <a:rPr lang="en-US" sz="2400" dirty="0"/>
              <a:t>attribute relationship diagram (EARD) </a:t>
            </a:r>
          </a:p>
          <a:p>
            <a:pPr marL="627063" indent="-285750">
              <a:buClr>
                <a:srgbClr val="C00000"/>
              </a:buClr>
              <a:buFont typeface="Wingdings" panose="05000000000000000000" pitchFamily="2" charset="2"/>
              <a:buChar char="§"/>
            </a:pPr>
            <a:r>
              <a:rPr lang="en-GB" sz="2400" dirty="0" smtClean="0"/>
              <a:t>hierarchical </a:t>
            </a:r>
            <a:r>
              <a:rPr lang="en-GB" sz="2400" dirty="0"/>
              <a:t>tree diagram </a:t>
            </a:r>
          </a:p>
          <a:p>
            <a:pPr marL="627063" indent="-285750">
              <a:buClr>
                <a:srgbClr val="C00000"/>
              </a:buClr>
              <a:buFont typeface="Wingdings" panose="05000000000000000000" pitchFamily="2" charset="2"/>
              <a:buChar char="§"/>
            </a:pPr>
            <a:r>
              <a:rPr lang="en-GB" sz="2400" dirty="0" smtClean="0"/>
              <a:t>events </a:t>
            </a:r>
            <a:endParaRPr lang="en-GB" sz="2400" dirty="0"/>
          </a:p>
          <a:p>
            <a:pPr marL="627063" indent="-285750">
              <a:buClr>
                <a:srgbClr val="C00000"/>
              </a:buClr>
              <a:buFont typeface="Wingdings" panose="05000000000000000000" pitchFamily="2" charset="2"/>
              <a:buChar char="§"/>
            </a:pPr>
            <a:r>
              <a:rPr lang="en-GB" sz="2400" dirty="0" smtClean="0"/>
              <a:t>entity </a:t>
            </a:r>
            <a:r>
              <a:rPr lang="en-GB" sz="2400" dirty="0"/>
              <a:t>life history (ELH) </a:t>
            </a:r>
          </a:p>
          <a:p>
            <a:r>
              <a:rPr lang="en-US" sz="2400" b="1" dirty="0"/>
              <a:t>4.2 Presentation of solution, e.g.: </a:t>
            </a:r>
          </a:p>
          <a:p>
            <a:pPr marL="627063" indent="-285750">
              <a:buClr>
                <a:srgbClr val="C00000"/>
              </a:buClr>
              <a:buFont typeface="Wingdings" panose="05000000000000000000" pitchFamily="2" charset="2"/>
              <a:buChar char="§"/>
            </a:pPr>
            <a:r>
              <a:rPr lang="en-US" sz="2400" dirty="0" smtClean="0"/>
              <a:t>reflects </a:t>
            </a:r>
            <a:r>
              <a:rPr lang="en-US" sz="2400" dirty="0"/>
              <a:t>all aspects of design </a:t>
            </a:r>
          </a:p>
          <a:p>
            <a:pPr marL="627063" indent="-285750">
              <a:buClr>
                <a:srgbClr val="C00000"/>
              </a:buClr>
              <a:buFont typeface="Wingdings" panose="05000000000000000000" pitchFamily="2" charset="2"/>
              <a:buChar char="§"/>
            </a:pPr>
            <a:r>
              <a:rPr lang="en-US" sz="2400" dirty="0" smtClean="0"/>
              <a:t>can </a:t>
            </a:r>
            <a:r>
              <a:rPr lang="en-US" sz="2400" dirty="0"/>
              <a:t>be understood by audience (e.g. level of technical jargon used) </a:t>
            </a:r>
          </a:p>
          <a:p>
            <a:pPr marL="627063" indent="-285750">
              <a:buClr>
                <a:srgbClr val="C00000"/>
              </a:buClr>
              <a:buFont typeface="Wingdings" panose="05000000000000000000" pitchFamily="2" charset="2"/>
              <a:buChar char="§"/>
            </a:pPr>
            <a:r>
              <a:rPr lang="en-US" sz="2400" dirty="0" smtClean="0"/>
              <a:t>format </a:t>
            </a:r>
            <a:r>
              <a:rPr lang="en-US" sz="2400" dirty="0"/>
              <a:t>(e.g. report or presentation supported by diagrams or models) </a:t>
            </a:r>
            <a:endParaRPr lang="en-GB" sz="2400" dirty="0"/>
          </a:p>
          <a:p>
            <a:r>
              <a:rPr lang="en-US" sz="2400" b="1" dirty="0"/>
              <a:t>4.3 </a:t>
            </a:r>
            <a:r>
              <a:rPr lang="en-US" sz="2400" b="1" dirty="0" smtClean="0"/>
              <a:t>Evaluation </a:t>
            </a:r>
            <a:r>
              <a:rPr lang="en-US" sz="2400" b="1" dirty="0"/>
              <a:t>of design solution (e.g. meets business requirements, achievable, manageable, extendable</a:t>
            </a:r>
            <a:r>
              <a:rPr lang="en-US" sz="2400" b="1" dirty="0" smtClean="0"/>
              <a:t>)</a:t>
            </a:r>
            <a:endParaRPr lang="en-GB" sz="2400" b="1" dirty="0"/>
          </a:p>
        </p:txBody>
      </p:sp>
      <p:sp>
        <p:nvSpPr>
          <p:cNvPr id="8" name="Title 2"/>
          <p:cNvSpPr>
            <a:spLocks noGrp="1"/>
          </p:cNvSpPr>
          <p:nvPr>
            <p:ph type="title"/>
          </p:nvPr>
        </p:nvSpPr>
        <p:spPr/>
        <p:txBody>
          <a:bodyPr>
            <a:noAutofit/>
          </a:bodyPr>
          <a:lstStyle/>
          <a:p>
            <a:r>
              <a:rPr lang="en-US" sz="1900" dirty="0"/>
              <a:t>LO4 Be able to present data analysis and design solutions to stakeholders </a:t>
            </a:r>
          </a:p>
        </p:txBody>
      </p:sp>
    </p:spTree>
    <p:extLst>
      <p:ext uri="{BB962C8B-B14F-4D97-AF65-F5344CB8AC3E}">
        <p14:creationId xmlns:p14="http://schemas.microsoft.com/office/powerpoint/2010/main" val="395954848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61444" y="1052736"/>
            <a:ext cx="8803044" cy="5701561"/>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350" dirty="0"/>
              <a:t>You are one of several junior data analysts at DA&amp;D Ltd who have joined a new team whose members have been brought together to carry out the data analysis and design for the project below. It is important to ensure that everyone is up to speed with the way that DA&amp;D Ltd interprets data analysis and design.</a:t>
            </a:r>
          </a:p>
          <a:p>
            <a:pPr marL="285750" indent="-285750">
              <a:buClr>
                <a:srgbClr val="C00000"/>
              </a:buClr>
              <a:buSzPct val="80000"/>
              <a:buFont typeface="Arial" panose="020B0604020202020204" pitchFamily="34" charset="0"/>
              <a:buChar char="►"/>
            </a:pPr>
            <a:r>
              <a:rPr lang="en-US" sz="1350" dirty="0"/>
              <a:t>As part of the group you have been asked, by the senior analyst, to explain your perceptions of data analysis and design so that an agreed approach can be identified</a:t>
            </a:r>
            <a:r>
              <a:rPr lang="en-US" sz="1350" dirty="0" smtClean="0"/>
              <a:t>.</a:t>
            </a:r>
          </a:p>
          <a:p>
            <a:pPr marL="285750" indent="-285750">
              <a:buClr>
                <a:srgbClr val="C00000"/>
              </a:buClr>
              <a:buSzPct val="80000"/>
              <a:buFont typeface="Arial" panose="020B0604020202020204" pitchFamily="34" charset="0"/>
              <a:buChar char="►"/>
            </a:pPr>
            <a:r>
              <a:rPr lang="en-US" sz="1350" dirty="0">
                <a:solidFill>
                  <a:srgbClr val="FF0000"/>
                </a:solidFill>
              </a:rPr>
              <a:t>‘The Eyes Have IT’ is a two site firm of opticians. Both locations are in the medium size town of </a:t>
            </a:r>
            <a:r>
              <a:rPr lang="en-US" sz="1350" dirty="0" err="1">
                <a:solidFill>
                  <a:srgbClr val="FF0000"/>
                </a:solidFill>
              </a:rPr>
              <a:t>Stanaughton</a:t>
            </a:r>
            <a:r>
              <a:rPr lang="en-US" sz="1350" dirty="0">
                <a:solidFill>
                  <a:srgbClr val="FF0000"/>
                </a:solidFill>
              </a:rPr>
              <a:t> in </a:t>
            </a:r>
            <a:r>
              <a:rPr lang="en-US" sz="1350" dirty="0" err="1">
                <a:solidFill>
                  <a:srgbClr val="FF0000"/>
                </a:solidFill>
              </a:rPr>
              <a:t>Middleshire</a:t>
            </a:r>
            <a:r>
              <a:rPr lang="en-US" sz="1350" dirty="0">
                <a:solidFill>
                  <a:srgbClr val="FF0000"/>
                </a:solidFill>
              </a:rPr>
              <a:t>. Until now they have used a simple ‘off the shelf’ spreadsheet system to manage their data, which was set up by the former book keeper. However, business is growing with more walk-in customers and, thanks to the new website designed by the son of the founder, people are also showing an interest online. The old spreadsheet system is being overwhelmed and the web designer has suggested that a new system is required and that DA&amp;D Ltd should be approached. The current data, held on individual spreadsheets covers:</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details: i.e. forename, middle initial, surname, address including post code, age, gender, data of last appointment, date of next schedules appointment;</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medical and optical history: name and address of patient, results of tests i.e. cover test, slit test, glaucoma test, colour test;</a:t>
            </a:r>
          </a:p>
          <a:p>
            <a:pPr marL="541338" indent="-285750">
              <a:buClr>
                <a:srgbClr val="C00000"/>
              </a:buClr>
              <a:buSzPct val="80000"/>
              <a:buFont typeface="Courier New" panose="02070309020205020404" pitchFamily="49" charset="0"/>
              <a:buChar char="o"/>
            </a:pPr>
            <a:r>
              <a:rPr lang="en-US" sz="1350" dirty="0" smtClean="0">
                <a:solidFill>
                  <a:srgbClr val="FF0000"/>
                </a:solidFill>
              </a:rPr>
              <a:t>name </a:t>
            </a:r>
            <a:r>
              <a:rPr lang="en-US" sz="1350" dirty="0">
                <a:solidFill>
                  <a:srgbClr val="FF0000"/>
                </a:solidFill>
              </a:rPr>
              <a:t>and address of patient’s general </a:t>
            </a:r>
            <a:r>
              <a:rPr lang="en-US" sz="1350" dirty="0" err="1">
                <a:solidFill>
                  <a:srgbClr val="FF0000"/>
                </a:solidFill>
              </a:rPr>
              <a:t>practictioner</a:t>
            </a:r>
            <a:r>
              <a:rPr lang="en-US" sz="1350" dirty="0">
                <a:solidFill>
                  <a:srgbClr val="FF0000"/>
                </a:solidFill>
              </a:rPr>
              <a:t>;</a:t>
            </a:r>
          </a:p>
          <a:p>
            <a:pPr marL="541338" indent="-285750">
              <a:buClr>
                <a:srgbClr val="C00000"/>
              </a:buClr>
              <a:buSzPct val="80000"/>
              <a:buFont typeface="Courier New" panose="02070309020205020404" pitchFamily="49" charset="0"/>
              <a:buChar char="o"/>
            </a:pPr>
            <a:r>
              <a:rPr lang="en-US" sz="1350" dirty="0" smtClean="0">
                <a:solidFill>
                  <a:srgbClr val="FF0000"/>
                </a:solidFill>
              </a:rPr>
              <a:t>patient </a:t>
            </a:r>
            <a:r>
              <a:rPr lang="en-US" sz="1350" dirty="0">
                <a:solidFill>
                  <a:srgbClr val="FF0000"/>
                </a:solidFill>
              </a:rPr>
              <a:t>prescriptions;</a:t>
            </a:r>
          </a:p>
          <a:p>
            <a:pPr marL="541338" indent="-285750">
              <a:buClr>
                <a:srgbClr val="C00000"/>
              </a:buClr>
              <a:buSzPct val="80000"/>
              <a:buFont typeface="Courier New" panose="02070309020205020404" pitchFamily="49" charset="0"/>
              <a:buChar char="o"/>
            </a:pPr>
            <a:r>
              <a:rPr lang="en-US" sz="1350" dirty="0" smtClean="0">
                <a:solidFill>
                  <a:srgbClr val="FF0000"/>
                </a:solidFill>
              </a:rPr>
              <a:t>glass/lenses </a:t>
            </a:r>
            <a:r>
              <a:rPr lang="en-US" sz="1350" dirty="0">
                <a:solidFill>
                  <a:srgbClr val="FF0000"/>
                </a:solidFill>
              </a:rPr>
              <a:t>purchased including make of frames, lens type, coatings, </a:t>
            </a:r>
            <a:r>
              <a:rPr lang="en-US" sz="1350" dirty="0" err="1">
                <a:solidFill>
                  <a:srgbClr val="FF0000"/>
                </a:solidFill>
              </a:rPr>
              <a:t>etc</a:t>
            </a:r>
            <a:r>
              <a:rPr lang="en-US" sz="1350" dirty="0">
                <a:solidFill>
                  <a:srgbClr val="FF0000"/>
                </a:solidFill>
              </a:rPr>
              <a:t>;</a:t>
            </a:r>
          </a:p>
          <a:p>
            <a:pPr marL="541338" indent="-285750">
              <a:buClr>
                <a:srgbClr val="C00000"/>
              </a:buClr>
              <a:buSzPct val="80000"/>
              <a:buFont typeface="Courier New" panose="02070309020205020404" pitchFamily="49" charset="0"/>
              <a:buChar char="o"/>
            </a:pPr>
            <a:r>
              <a:rPr lang="en-US" sz="1350" dirty="0" smtClean="0">
                <a:solidFill>
                  <a:srgbClr val="FF0000"/>
                </a:solidFill>
              </a:rPr>
              <a:t>staff </a:t>
            </a:r>
            <a:r>
              <a:rPr lang="en-US" sz="1350" dirty="0">
                <a:solidFill>
                  <a:srgbClr val="FF0000"/>
                </a:solidFill>
              </a:rPr>
              <a:t>details;</a:t>
            </a:r>
          </a:p>
          <a:p>
            <a:pPr marL="541338" indent="-285750">
              <a:buClr>
                <a:srgbClr val="C00000"/>
              </a:buClr>
              <a:buSzPct val="80000"/>
              <a:buFont typeface="Courier New" panose="02070309020205020404" pitchFamily="49" charset="0"/>
              <a:buChar char="o"/>
            </a:pPr>
            <a:r>
              <a:rPr lang="en-US" sz="1350" dirty="0" smtClean="0">
                <a:solidFill>
                  <a:srgbClr val="FF0000"/>
                </a:solidFill>
              </a:rPr>
              <a:t>stock and equipment</a:t>
            </a:r>
            <a:r>
              <a:rPr lang="en-US" sz="1350" dirty="0">
                <a:solidFill>
                  <a:srgbClr val="FF0000"/>
                </a:solidFill>
              </a:rPr>
              <a:t>.</a:t>
            </a:r>
          </a:p>
          <a:p>
            <a:pPr marL="285750" indent="-285750">
              <a:buClr>
                <a:srgbClr val="C00000"/>
              </a:buClr>
              <a:buSzPct val="80000"/>
              <a:buFont typeface="Arial" panose="020B0604020202020204" pitchFamily="34" charset="0"/>
              <a:buChar char="►"/>
            </a:pPr>
            <a:r>
              <a:rPr lang="en-US" sz="1350" dirty="0">
                <a:solidFill>
                  <a:srgbClr val="FF0000"/>
                </a:solidFill>
              </a:rPr>
              <a:t>Your team has been tasked to carry out this project and is required to:</a:t>
            </a:r>
          </a:p>
          <a:p>
            <a:pPr marL="541338" indent="-285750">
              <a:buClr>
                <a:srgbClr val="C00000"/>
              </a:buClr>
              <a:buSzPct val="80000"/>
              <a:buFont typeface="Courier New" panose="02070309020205020404" pitchFamily="49" charset="0"/>
              <a:buChar char="o"/>
            </a:pPr>
            <a:r>
              <a:rPr lang="en-US" sz="1350" dirty="0" smtClean="0">
                <a:solidFill>
                  <a:srgbClr val="FF0000"/>
                </a:solidFill>
              </a:rPr>
              <a:t>use </a:t>
            </a:r>
            <a:r>
              <a:rPr lang="en-US" sz="1350" dirty="0">
                <a:solidFill>
                  <a:srgbClr val="FF0000"/>
                </a:solidFill>
              </a:rPr>
              <a:t>a range of appropriate techniques and methods to identify the current and future information requirements of the business;</a:t>
            </a:r>
          </a:p>
          <a:p>
            <a:pPr marL="541338" indent="-285750">
              <a:buClr>
                <a:srgbClr val="C00000"/>
              </a:buClr>
              <a:buSzPct val="80000"/>
              <a:buFont typeface="Courier New" panose="02070309020205020404" pitchFamily="49" charset="0"/>
              <a:buChar char="o"/>
            </a:pPr>
            <a:r>
              <a:rPr lang="en-US" sz="1350" dirty="0" smtClean="0">
                <a:solidFill>
                  <a:srgbClr val="FF0000"/>
                </a:solidFill>
              </a:rPr>
              <a:t>provide </a:t>
            </a:r>
            <a:r>
              <a:rPr lang="en-US" sz="1350" dirty="0">
                <a:solidFill>
                  <a:srgbClr val="FF0000"/>
                </a:solidFill>
              </a:rPr>
              <a:t>the senior analyst with a detailed report on data requirements for the business and how they were identified for approval before continuing to the next phase;</a:t>
            </a:r>
          </a:p>
          <a:p>
            <a:pPr marL="541338" indent="-285750">
              <a:buClr>
                <a:srgbClr val="C00000"/>
              </a:buClr>
              <a:buSzPct val="80000"/>
              <a:buFont typeface="Courier New" panose="02070309020205020404" pitchFamily="49" charset="0"/>
              <a:buChar char="o"/>
            </a:pPr>
            <a:r>
              <a:rPr lang="en-US" sz="1350" dirty="0" smtClean="0">
                <a:solidFill>
                  <a:srgbClr val="FF0000"/>
                </a:solidFill>
              </a:rPr>
              <a:t>provide </a:t>
            </a:r>
            <a:r>
              <a:rPr lang="en-US" sz="1350" dirty="0">
                <a:solidFill>
                  <a:srgbClr val="FF0000"/>
                </a:solidFill>
              </a:rPr>
              <a:t>guidance on the importance of correctly identifying the data requirements before undertaking data collection activities.</a:t>
            </a:r>
            <a:endParaRPr lang="en-US" sz="1350" dirty="0" smtClean="0">
              <a:solidFill>
                <a:srgbClr val="FF0000"/>
              </a:solidFill>
            </a:endParaRPr>
          </a:p>
        </p:txBody>
      </p:sp>
      <p:sp>
        <p:nvSpPr>
          <p:cNvPr id="9" name="Title 2"/>
          <p:cNvSpPr>
            <a:spLocks noGrp="1"/>
          </p:cNvSpPr>
          <p:nvPr>
            <p:ph type="title"/>
          </p:nvPr>
        </p:nvSpPr>
        <p:spPr/>
        <p:txBody>
          <a:bodyPr>
            <a:noAutofit/>
          </a:bodyPr>
          <a:lstStyle/>
          <a:p>
            <a:r>
              <a:rPr lang="en-US" sz="3600" dirty="0" smtClean="0"/>
              <a:t>Unit 07 – Project Scenario</a:t>
            </a:r>
            <a:endParaRPr lang="en-GB" sz="3600" dirty="0"/>
          </a:p>
        </p:txBody>
      </p:sp>
    </p:spTree>
    <p:extLst>
      <p:ext uri="{BB962C8B-B14F-4D97-AF65-F5344CB8AC3E}">
        <p14:creationId xmlns:p14="http://schemas.microsoft.com/office/powerpoint/2010/main" val="3828098959"/>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1052736"/>
            <a:ext cx="8712968" cy="5647700"/>
          </a:xfrm>
          <a:prstGeom prst="rect">
            <a:avLst/>
          </a:prstGeom>
        </p:spPr>
        <p:txBody>
          <a:bodyPr wrap="square">
            <a:spAutoFit/>
          </a:bodyPr>
          <a:lstStyle/>
          <a:p>
            <a:pPr marL="285750" indent="-285750">
              <a:buClr>
                <a:srgbClr val="C00000"/>
              </a:buClr>
              <a:buSzPct val="80000"/>
              <a:buFont typeface="Arial" panose="020B0604020202020204" pitchFamily="34" charset="0"/>
              <a:buChar char="►"/>
            </a:pPr>
            <a:r>
              <a:rPr lang="en-US" sz="1900" dirty="0"/>
              <a:t>This report is for the specialist group who will use your design to implement a data management system which could be a database, spreadsheet, document management system, </a:t>
            </a:r>
            <a:r>
              <a:rPr lang="en-US" sz="1900" dirty="0" smtClean="0"/>
              <a:t>etc</a:t>
            </a:r>
            <a:r>
              <a:rPr lang="en-US" sz="1900" dirty="0"/>
              <a:t>. The documentation could include:</a:t>
            </a:r>
          </a:p>
          <a:p>
            <a:pPr marL="541338" indent="-271463">
              <a:buClr>
                <a:srgbClr val="C00000"/>
              </a:buClr>
              <a:buSzPct val="100000"/>
              <a:buFont typeface="Wingdings" panose="05000000000000000000" pitchFamily="2" charset="2"/>
              <a:buChar char="§"/>
            </a:pPr>
            <a:r>
              <a:rPr lang="en-US" sz="1900" dirty="0" smtClean="0"/>
              <a:t>The </a:t>
            </a:r>
            <a:r>
              <a:rPr lang="en-US" sz="1900" dirty="0"/>
              <a:t>Data flow diagrams (DFDs);</a:t>
            </a:r>
          </a:p>
          <a:p>
            <a:pPr marL="541338" indent="-271463">
              <a:buClr>
                <a:srgbClr val="C00000"/>
              </a:buClr>
              <a:buSzPct val="100000"/>
              <a:buFont typeface="Wingdings" panose="05000000000000000000" pitchFamily="2" charset="2"/>
              <a:buChar char="§"/>
            </a:pPr>
            <a:r>
              <a:rPr lang="en-US" sz="1900" dirty="0" smtClean="0"/>
              <a:t>Information </a:t>
            </a:r>
            <a:r>
              <a:rPr lang="en-US" sz="1900" dirty="0"/>
              <a:t>flow charts;</a:t>
            </a:r>
          </a:p>
          <a:p>
            <a:pPr marL="541338" indent="-271463">
              <a:buClr>
                <a:srgbClr val="C00000"/>
              </a:buClr>
              <a:buSzPct val="100000"/>
              <a:buFont typeface="Wingdings" panose="05000000000000000000" pitchFamily="2" charset="2"/>
              <a:buChar char="§"/>
            </a:pPr>
            <a:r>
              <a:rPr lang="en-US" sz="1900" dirty="0" smtClean="0"/>
              <a:t>Entity </a:t>
            </a:r>
            <a:r>
              <a:rPr lang="en-US" sz="1900" dirty="0" err="1"/>
              <a:t>attribure</a:t>
            </a:r>
            <a:r>
              <a:rPr lang="en-US" sz="1900" dirty="0"/>
              <a:t> relationship diagrams (EARD);</a:t>
            </a:r>
          </a:p>
          <a:p>
            <a:pPr marL="541338" indent="-271463">
              <a:buClr>
                <a:srgbClr val="C00000"/>
              </a:buClr>
              <a:buSzPct val="100000"/>
              <a:buFont typeface="Wingdings" panose="05000000000000000000" pitchFamily="2" charset="2"/>
              <a:buChar char="§"/>
            </a:pPr>
            <a:r>
              <a:rPr lang="en-US" sz="1900" dirty="0" smtClean="0"/>
              <a:t>Hierarchical </a:t>
            </a:r>
            <a:r>
              <a:rPr lang="en-US" sz="1900" dirty="0"/>
              <a:t>tree diagram;</a:t>
            </a:r>
          </a:p>
          <a:p>
            <a:pPr marL="541338" indent="-271463">
              <a:buClr>
                <a:srgbClr val="C00000"/>
              </a:buClr>
              <a:buSzPct val="100000"/>
              <a:buFont typeface="Wingdings" panose="05000000000000000000" pitchFamily="2" charset="2"/>
              <a:buChar char="§"/>
            </a:pPr>
            <a:r>
              <a:rPr lang="en-US" sz="1900" dirty="0" smtClean="0"/>
              <a:t>Events</a:t>
            </a:r>
            <a:r>
              <a:rPr lang="en-US" sz="1900" dirty="0"/>
              <a:t>;</a:t>
            </a:r>
          </a:p>
          <a:p>
            <a:pPr marL="541338" indent="-271463">
              <a:buClr>
                <a:srgbClr val="C00000"/>
              </a:buClr>
              <a:buSzPct val="100000"/>
              <a:buFont typeface="Wingdings" panose="05000000000000000000" pitchFamily="2" charset="2"/>
              <a:buChar char="§"/>
            </a:pPr>
            <a:r>
              <a:rPr lang="en-US" sz="1900" dirty="0" smtClean="0"/>
              <a:t>Entire </a:t>
            </a:r>
            <a:r>
              <a:rPr lang="en-US" sz="1900" dirty="0"/>
              <a:t>life history (ELH);</a:t>
            </a:r>
          </a:p>
          <a:p>
            <a:pPr marL="285750" indent="-285750">
              <a:buClr>
                <a:srgbClr val="C00000"/>
              </a:buClr>
              <a:buSzPct val="80000"/>
              <a:buFont typeface="Arial" panose="020B0604020202020204" pitchFamily="34" charset="0"/>
              <a:buChar char="►"/>
            </a:pPr>
            <a:r>
              <a:rPr lang="en-US" sz="1900" dirty="0"/>
              <a:t>together with diagram or chart keys and clarifications, where required.</a:t>
            </a:r>
          </a:p>
          <a:p>
            <a:pPr marL="285750" indent="-285750">
              <a:buClr>
                <a:srgbClr val="C00000"/>
              </a:buClr>
              <a:buSzPct val="80000"/>
              <a:buFont typeface="Arial" panose="020B0604020202020204" pitchFamily="34" charset="0"/>
              <a:buChar char="►"/>
            </a:pPr>
            <a:r>
              <a:rPr lang="en-US" sz="1900" dirty="0" smtClean="0"/>
              <a:t>The </a:t>
            </a:r>
            <a:r>
              <a:rPr lang="en-US" sz="1900" dirty="0"/>
              <a:t>presentation must be suitable for the stakeholder to understand, therefore you explanation of the diagrams must be clearly expressed..</a:t>
            </a:r>
          </a:p>
          <a:p>
            <a:pPr marL="285750" indent="-285750">
              <a:buClr>
                <a:srgbClr val="C00000"/>
              </a:buClr>
              <a:buSzPct val="80000"/>
              <a:buFont typeface="Arial" panose="020B0604020202020204" pitchFamily="34" charset="0"/>
              <a:buChar char="►"/>
            </a:pPr>
            <a:r>
              <a:rPr lang="en-US" sz="1900" dirty="0"/>
              <a:t>It should focus on the business perspective and include relevant diagrams to support and justify your explanations. The diagrams may include copies of those presented in the report for the physical design team.</a:t>
            </a:r>
          </a:p>
          <a:p>
            <a:pPr marL="285750" indent="-285750">
              <a:buClr>
                <a:srgbClr val="C00000"/>
              </a:buClr>
              <a:buSzPct val="80000"/>
              <a:buFont typeface="Arial" panose="020B0604020202020204" pitchFamily="34" charset="0"/>
              <a:buChar char="►"/>
            </a:pPr>
            <a:r>
              <a:rPr lang="en-US" sz="1900" dirty="0"/>
              <a:t>Presentations should have concise bullet points with the main text included in the speaker notes</a:t>
            </a:r>
            <a:r>
              <a:rPr lang="en-US" sz="1900" dirty="0" smtClean="0"/>
              <a:t>.</a:t>
            </a:r>
          </a:p>
          <a:p>
            <a:pPr>
              <a:buClr>
                <a:srgbClr val="C00000"/>
              </a:buClr>
              <a:buSzPct val="80000"/>
            </a:pPr>
            <a:r>
              <a:rPr lang="en-US" sz="1900" b="1" dirty="0" smtClean="0">
                <a:solidFill>
                  <a:srgbClr val="FF0000"/>
                </a:solidFill>
              </a:rPr>
              <a:t>P6.1 – Task 01 - </a:t>
            </a:r>
            <a:r>
              <a:rPr lang="en-US" sz="1900" dirty="0" smtClean="0">
                <a:solidFill>
                  <a:srgbClr val="FF0000"/>
                </a:solidFill>
              </a:rPr>
              <a:t>Prepare </a:t>
            </a:r>
            <a:r>
              <a:rPr lang="en-US" sz="1900" dirty="0">
                <a:solidFill>
                  <a:srgbClr val="FF0000"/>
                </a:solidFill>
              </a:rPr>
              <a:t>the data design documentation for a presentation to </a:t>
            </a:r>
            <a:r>
              <a:rPr lang="en-US" sz="1900" dirty="0" smtClean="0">
                <a:solidFill>
                  <a:srgbClr val="FF0000"/>
                </a:solidFill>
              </a:rPr>
              <a:t>stakeholders.</a:t>
            </a:r>
            <a:endParaRPr lang="en-US" sz="1900" dirty="0">
              <a:solidFill>
                <a:srgbClr val="FF0000"/>
              </a:solidFill>
            </a:endParaRPr>
          </a:p>
        </p:txBody>
      </p:sp>
      <p:sp>
        <p:nvSpPr>
          <p:cNvPr id="8" name="Title 2"/>
          <p:cNvSpPr>
            <a:spLocks noGrp="1"/>
          </p:cNvSpPr>
          <p:nvPr>
            <p:ph type="title"/>
          </p:nvPr>
        </p:nvSpPr>
        <p:spPr>
          <a:xfrm>
            <a:off x="35496" y="44624"/>
            <a:ext cx="7776864" cy="548680"/>
          </a:xfrm>
        </p:spPr>
        <p:txBody>
          <a:bodyPr>
            <a:noAutofit/>
          </a:bodyPr>
          <a:lstStyle/>
          <a:p>
            <a:r>
              <a:rPr lang="en-US" sz="3200" dirty="0" smtClean="0"/>
              <a:t>P6.1 – Preparing Data Design Documentation</a:t>
            </a:r>
            <a:endParaRPr lang="en-GB" sz="3200" dirty="0"/>
          </a:p>
        </p:txBody>
      </p:sp>
    </p:spTree>
    <p:extLst>
      <p:ext uri="{BB962C8B-B14F-4D97-AF65-F5344CB8AC3E}">
        <p14:creationId xmlns:p14="http://schemas.microsoft.com/office/powerpoint/2010/main" val="345667069"/>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1052736"/>
            <a:ext cx="6768752" cy="5847755"/>
          </a:xfrm>
          <a:prstGeom prst="rect">
            <a:avLst/>
          </a:prstGeom>
        </p:spPr>
        <p:txBody>
          <a:bodyPr wrap="square">
            <a:spAutoFit/>
          </a:bodyPr>
          <a:lstStyle/>
          <a:p>
            <a:pPr marL="271463" indent="-271463">
              <a:buClr>
                <a:srgbClr val="C00000"/>
              </a:buClr>
              <a:buSzPct val="80000"/>
              <a:buFont typeface="Arial" panose="020B0604020202020204" pitchFamily="34" charset="0"/>
              <a:buChar char="►"/>
            </a:pPr>
            <a:r>
              <a:rPr lang="en-US" sz="1850" dirty="0" smtClean="0"/>
              <a:t>For this you will need to create a </a:t>
            </a:r>
            <a:r>
              <a:rPr lang="en-US" sz="1850" dirty="0" err="1" smtClean="0"/>
              <a:t>Powerpoint</a:t>
            </a:r>
            <a:r>
              <a:rPr lang="en-US" sz="1850" dirty="0" smtClean="0"/>
              <a:t> that presents in a neat format the following:</a:t>
            </a:r>
            <a:endParaRPr lang="en-US" sz="1850" dirty="0"/>
          </a:p>
          <a:p>
            <a:pPr marL="541338" indent="-271463">
              <a:buClr>
                <a:srgbClr val="C00000"/>
              </a:buClr>
              <a:buSzPct val="100000"/>
              <a:buFont typeface="Wingdings" panose="05000000000000000000" pitchFamily="2" charset="2"/>
              <a:buChar char="§"/>
            </a:pPr>
            <a:r>
              <a:rPr lang="en-US" sz="1850" b="1" dirty="0" smtClean="0"/>
              <a:t>The </a:t>
            </a:r>
            <a:r>
              <a:rPr lang="en-US" sz="1850" b="1" dirty="0"/>
              <a:t>Data flow diagrams </a:t>
            </a:r>
            <a:r>
              <a:rPr lang="en-US" sz="1850" dirty="0"/>
              <a:t>(DFDs</a:t>
            </a:r>
            <a:r>
              <a:rPr lang="en-US" sz="1850" dirty="0" smtClean="0"/>
              <a:t>) – Take these from LO2 and LO3, one per slide and explain in 30 words or less what they represent. There should be at least 3 of these.</a:t>
            </a:r>
            <a:endParaRPr lang="en-US" sz="1850" dirty="0"/>
          </a:p>
          <a:p>
            <a:pPr marL="541338" indent="-271463">
              <a:buClr>
                <a:srgbClr val="C00000"/>
              </a:buClr>
              <a:buSzPct val="100000"/>
              <a:buFont typeface="Wingdings" panose="05000000000000000000" pitchFamily="2" charset="2"/>
              <a:buChar char="§"/>
            </a:pPr>
            <a:r>
              <a:rPr lang="en-US" sz="1850" b="1" dirty="0" smtClean="0"/>
              <a:t>Information </a:t>
            </a:r>
            <a:r>
              <a:rPr lang="en-US" sz="1850" b="1" dirty="0"/>
              <a:t>flow </a:t>
            </a:r>
            <a:r>
              <a:rPr lang="en-US" sz="1850" b="1" dirty="0" smtClean="0"/>
              <a:t>charts </a:t>
            </a:r>
            <a:r>
              <a:rPr lang="en-US" sz="1850" dirty="0" smtClean="0"/>
              <a:t>– Take these from LO3, there should be 2 of these and explain them.</a:t>
            </a:r>
            <a:endParaRPr lang="en-US" sz="1850" dirty="0"/>
          </a:p>
          <a:p>
            <a:pPr marL="541338" indent="-271463">
              <a:buClr>
                <a:srgbClr val="C00000"/>
              </a:buClr>
              <a:buSzPct val="100000"/>
              <a:buFont typeface="Wingdings" panose="05000000000000000000" pitchFamily="2" charset="2"/>
              <a:buChar char="§"/>
            </a:pPr>
            <a:r>
              <a:rPr lang="en-US" sz="1850" b="1" dirty="0" smtClean="0"/>
              <a:t>Entity attribute </a:t>
            </a:r>
            <a:r>
              <a:rPr lang="en-US" sz="1850" b="1" dirty="0"/>
              <a:t>relationship diagrams </a:t>
            </a:r>
            <a:r>
              <a:rPr lang="en-US" sz="1850" dirty="0"/>
              <a:t>(EARD</a:t>
            </a:r>
            <a:r>
              <a:rPr lang="en-US" sz="1850" dirty="0" smtClean="0"/>
              <a:t>) – Take you relationship sketch, be more specific (see right) and explain it.</a:t>
            </a:r>
            <a:endParaRPr lang="en-US" sz="1850" dirty="0"/>
          </a:p>
          <a:p>
            <a:pPr marL="541338" indent="-271463">
              <a:buClr>
                <a:srgbClr val="C00000"/>
              </a:buClr>
              <a:buSzPct val="100000"/>
              <a:buFont typeface="Wingdings" panose="05000000000000000000" pitchFamily="2" charset="2"/>
              <a:buChar char="§"/>
            </a:pPr>
            <a:r>
              <a:rPr lang="en-US" sz="1850" b="1" dirty="0" smtClean="0"/>
              <a:t>Hierarchical </a:t>
            </a:r>
            <a:r>
              <a:rPr lang="en-US" sz="1850" b="1" dirty="0"/>
              <a:t>tree </a:t>
            </a:r>
            <a:r>
              <a:rPr lang="en-US" sz="1850" b="1" dirty="0" smtClean="0"/>
              <a:t>diagram </a:t>
            </a:r>
            <a:r>
              <a:rPr lang="en-US" sz="1850" dirty="0" smtClean="0"/>
              <a:t>– Outline the structure of data capture, which method first and follow down to the other information needed (customer, staff, users)</a:t>
            </a:r>
            <a:endParaRPr lang="en-US" sz="1850" dirty="0"/>
          </a:p>
          <a:p>
            <a:pPr marL="541338" indent="-271463">
              <a:buClr>
                <a:srgbClr val="C00000"/>
              </a:buClr>
              <a:buSzPct val="100000"/>
              <a:buFont typeface="Wingdings" panose="05000000000000000000" pitchFamily="2" charset="2"/>
              <a:buChar char="§"/>
            </a:pPr>
            <a:r>
              <a:rPr lang="en-US" sz="1850" b="1" dirty="0" smtClean="0"/>
              <a:t>Events</a:t>
            </a:r>
            <a:r>
              <a:rPr lang="en-US" sz="1850" dirty="0" smtClean="0"/>
              <a:t> – Milestones and dependencies in the database creation.</a:t>
            </a:r>
            <a:endParaRPr lang="en-US" sz="1850" dirty="0"/>
          </a:p>
          <a:p>
            <a:pPr marL="541338" indent="-271463">
              <a:buClr>
                <a:srgbClr val="C00000"/>
              </a:buClr>
              <a:buSzPct val="100000"/>
              <a:buFont typeface="Wingdings" panose="05000000000000000000" pitchFamily="2" charset="2"/>
              <a:buChar char="§"/>
            </a:pPr>
            <a:r>
              <a:rPr lang="en-US" sz="1850" b="1" dirty="0" smtClean="0"/>
              <a:t>Entire </a:t>
            </a:r>
            <a:r>
              <a:rPr lang="en-US" sz="1850" b="1" dirty="0"/>
              <a:t>life history </a:t>
            </a:r>
            <a:r>
              <a:rPr lang="en-US" sz="1850" dirty="0"/>
              <a:t>(ELH</a:t>
            </a:r>
            <a:r>
              <a:rPr lang="en-US" sz="1850" dirty="0" smtClean="0"/>
              <a:t>) – Outline the stages and when the system will need updating, going live and replacing with a different content driven version.</a:t>
            </a:r>
            <a:endParaRPr lang="en-US" sz="1850" dirty="0"/>
          </a:p>
          <a:p>
            <a:pPr marL="271463" indent="-271463">
              <a:buClr>
                <a:srgbClr val="C00000"/>
              </a:buClr>
              <a:buSzPct val="80000"/>
              <a:buFont typeface="Arial" panose="020B0604020202020204" pitchFamily="34" charset="0"/>
              <a:buChar char="►"/>
            </a:pPr>
            <a:r>
              <a:rPr lang="en-US" sz="1850" dirty="0" smtClean="0"/>
              <a:t>All this needs to be presented with notes together </a:t>
            </a:r>
            <a:r>
              <a:rPr lang="en-US" sz="1850" dirty="0"/>
              <a:t>with diagram or chart keys and clarifications, where required</a:t>
            </a:r>
            <a:r>
              <a:rPr lang="en-US" sz="1850" dirty="0" smtClean="0"/>
              <a:t>.</a:t>
            </a:r>
            <a:endParaRPr lang="en-US" sz="1850" dirty="0"/>
          </a:p>
        </p:txBody>
      </p:sp>
      <p:pic>
        <p:nvPicPr>
          <p:cNvPr id="1026" name="Picture 2" descr="Image result for Entity attribute relationship diagrams"/>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948264" y="1071587"/>
            <a:ext cx="1884859" cy="8749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Hierarchical tree diagram"/>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r="2288" b="3038"/>
          <a:stretch/>
        </p:blipFill>
        <p:spPr bwMode="auto">
          <a:xfrm>
            <a:off x="6948264" y="2132856"/>
            <a:ext cx="1884859" cy="1300477"/>
          </a:xfrm>
          <a:prstGeom prst="rect">
            <a:avLst/>
          </a:prstGeom>
          <a:noFill/>
          <a:extLst>
            <a:ext uri="{909E8E84-426E-40DD-AFC4-6F175D3DCCD1}">
              <a14:hiddenFill xmlns:a14="http://schemas.microsoft.com/office/drawing/2010/main">
                <a:solidFill>
                  <a:srgbClr val="FFFFFF"/>
                </a:solidFill>
              </a14:hiddenFill>
            </a:ext>
          </a:extLst>
        </p:spPr>
      </p:pic>
      <p:sp>
        <p:nvSpPr>
          <p:cNvPr id="9" name="Title 2"/>
          <p:cNvSpPr>
            <a:spLocks noGrp="1"/>
          </p:cNvSpPr>
          <p:nvPr>
            <p:ph type="title"/>
          </p:nvPr>
        </p:nvSpPr>
        <p:spPr>
          <a:xfrm>
            <a:off x="35496" y="44624"/>
            <a:ext cx="7776864" cy="548680"/>
          </a:xfrm>
        </p:spPr>
        <p:txBody>
          <a:bodyPr>
            <a:noAutofit/>
          </a:bodyPr>
          <a:lstStyle/>
          <a:p>
            <a:r>
              <a:rPr lang="en-US" sz="3200" dirty="0" smtClean="0"/>
              <a:t>P6.1 – Preparing Data Design Documentation</a:t>
            </a:r>
            <a:endParaRPr lang="en-GB" sz="3200" dirty="0"/>
          </a:p>
        </p:txBody>
      </p:sp>
      <p:pic>
        <p:nvPicPr>
          <p:cNvPr id="1030" name="Picture 6" descr="Image result for database Entire life history diagram"/>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48263" y="3645024"/>
            <a:ext cx="1886347" cy="134102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database Entire life history diagram"/>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b="4723"/>
          <a:stretch/>
        </p:blipFill>
        <p:spPr bwMode="auto">
          <a:xfrm>
            <a:off x="6948263" y="5157192"/>
            <a:ext cx="1884859"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863242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1052736"/>
            <a:ext cx="6768752" cy="5816977"/>
          </a:xfrm>
          <a:prstGeom prst="rect">
            <a:avLst/>
          </a:prstGeom>
        </p:spPr>
        <p:txBody>
          <a:bodyPr wrap="square">
            <a:spAutoFit/>
          </a:bodyPr>
          <a:lstStyle/>
          <a:p>
            <a:pPr>
              <a:buClr>
                <a:srgbClr val="C00000"/>
              </a:buClr>
              <a:buSzPct val="80000"/>
            </a:pPr>
            <a:r>
              <a:rPr lang="en-US" sz="1840" b="1" dirty="0" smtClean="0">
                <a:solidFill>
                  <a:srgbClr val="FF0000"/>
                </a:solidFill>
              </a:rPr>
              <a:t>P6.2 – Task 02 - </a:t>
            </a:r>
            <a:r>
              <a:rPr lang="en-US" sz="1840" dirty="0" smtClean="0">
                <a:solidFill>
                  <a:srgbClr val="FF0000"/>
                </a:solidFill>
              </a:rPr>
              <a:t>Present the Data Design Documentation to the client. (can be presented singularly to your tutor as evidence of completion)</a:t>
            </a:r>
            <a:endParaRPr lang="en-US" sz="1840" dirty="0">
              <a:solidFill>
                <a:srgbClr val="FF0000"/>
              </a:solidFill>
            </a:endParaRPr>
          </a:p>
          <a:p>
            <a:pPr marL="355600" indent="-355600">
              <a:buClr>
                <a:srgbClr val="C00000"/>
              </a:buClr>
              <a:buSzPct val="80000"/>
              <a:buFont typeface="Arial" panose="020B0604020202020204" pitchFamily="34" charset="0"/>
              <a:buChar char="►"/>
            </a:pPr>
            <a:r>
              <a:rPr lang="en-US" sz="1840" dirty="0"/>
              <a:t>The presentation must be suitable for the stakeholder to understand, therefore you explanation of the diagrams must be clearly expressed..</a:t>
            </a:r>
          </a:p>
          <a:p>
            <a:pPr marL="355600" indent="-355600">
              <a:buClr>
                <a:srgbClr val="C00000"/>
              </a:buClr>
              <a:buSzPct val="80000"/>
              <a:buFont typeface="Arial" panose="020B0604020202020204" pitchFamily="34" charset="0"/>
              <a:buChar char="►"/>
            </a:pPr>
            <a:r>
              <a:rPr lang="en-US" sz="1840" dirty="0"/>
              <a:t>It should focus on the business perspective and include relevant diagrams to support and justify your explanations. The diagrams may include copies of those presented in the report for the physical design team.</a:t>
            </a:r>
          </a:p>
          <a:p>
            <a:pPr marL="355600" indent="-355600">
              <a:buClr>
                <a:srgbClr val="C00000"/>
              </a:buClr>
              <a:buSzPct val="80000"/>
              <a:buFont typeface="Arial" panose="020B0604020202020204" pitchFamily="34" charset="0"/>
              <a:buChar char="►"/>
            </a:pPr>
            <a:r>
              <a:rPr lang="en-US" sz="1840" dirty="0"/>
              <a:t>Presentations should have concise bullet points with the main text included in the speaker notes.</a:t>
            </a:r>
          </a:p>
          <a:p>
            <a:pPr>
              <a:buClr>
                <a:srgbClr val="C00000"/>
              </a:buClr>
              <a:buSzPct val="80000"/>
            </a:pPr>
            <a:r>
              <a:rPr lang="en-US" sz="1840" b="1" dirty="0" smtClean="0">
                <a:solidFill>
                  <a:srgbClr val="FF0000"/>
                </a:solidFill>
              </a:rPr>
              <a:t>M3.1 – Task 03</a:t>
            </a:r>
            <a:r>
              <a:rPr lang="en-US" sz="1840" dirty="0" smtClean="0">
                <a:solidFill>
                  <a:srgbClr val="FF0000"/>
                </a:solidFill>
              </a:rPr>
              <a:t> – Prepare a </a:t>
            </a:r>
            <a:r>
              <a:rPr lang="en-US" sz="1840" dirty="0" smtClean="0">
                <a:solidFill>
                  <a:srgbClr val="FF0000"/>
                </a:solidFill>
                <a:hlinkClick r:id="rId3" action="ppaction://hlinkfile"/>
              </a:rPr>
              <a:t>Witness Statement </a:t>
            </a:r>
            <a:r>
              <a:rPr lang="en-US" sz="1840" dirty="0" smtClean="0">
                <a:solidFill>
                  <a:srgbClr val="FF0000"/>
                </a:solidFill>
              </a:rPr>
              <a:t>after presenting the information to your client (Head of Department / Teacher)</a:t>
            </a:r>
            <a:endParaRPr lang="en-US" sz="1840" dirty="0">
              <a:solidFill>
                <a:srgbClr val="FF0000"/>
              </a:solidFill>
            </a:endParaRPr>
          </a:p>
          <a:p>
            <a:pPr marL="355600" indent="-355600">
              <a:buClr>
                <a:srgbClr val="C00000"/>
              </a:buClr>
              <a:buSzPct val="80000"/>
              <a:buFont typeface="Arial" panose="020B0604020202020204" pitchFamily="34" charset="0"/>
              <a:buChar char="►"/>
            </a:pPr>
            <a:r>
              <a:rPr lang="en-US" sz="1840" dirty="0"/>
              <a:t>This is a formal presentation and therefore you must be prepared. You should arrive smartly dressed (this does not mean a suit and tie but neat and tidy). </a:t>
            </a:r>
            <a:r>
              <a:rPr lang="en-US" sz="1840" dirty="0" smtClean="0"/>
              <a:t>You </a:t>
            </a:r>
            <a:r>
              <a:rPr lang="en-US" sz="1840" dirty="0"/>
              <a:t>should practice your presentation as you are representing your organization and also to show respect to your client.</a:t>
            </a:r>
          </a:p>
        </p:txBody>
      </p:sp>
      <p:sp>
        <p:nvSpPr>
          <p:cNvPr id="9" name="Title 2"/>
          <p:cNvSpPr>
            <a:spLocks noGrp="1"/>
          </p:cNvSpPr>
          <p:nvPr>
            <p:ph type="title"/>
          </p:nvPr>
        </p:nvSpPr>
        <p:spPr>
          <a:xfrm>
            <a:off x="35496" y="44624"/>
            <a:ext cx="7776864" cy="548680"/>
          </a:xfrm>
        </p:spPr>
        <p:txBody>
          <a:bodyPr>
            <a:noAutofit/>
          </a:bodyPr>
          <a:lstStyle/>
          <a:p>
            <a:r>
              <a:rPr lang="en-US" sz="3200" dirty="0" smtClean="0"/>
              <a:t>P6.2 – Preparing Data Design Documentation</a:t>
            </a:r>
            <a:endParaRPr lang="en-GB" sz="3200" dirty="0"/>
          </a:p>
        </p:txBody>
      </p:sp>
      <p:pic>
        <p:nvPicPr>
          <p:cNvPr id="2050" name="Picture 2" descr="Image result for student presenting in class"/>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948264" y="1124744"/>
            <a:ext cx="1872209" cy="173679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presenter notes"/>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6948263" y="3025128"/>
            <a:ext cx="1872209" cy="16280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6948263" y="4804819"/>
            <a:ext cx="1923887" cy="1792533"/>
          </a:xfrm>
          <a:prstGeom prst="rect">
            <a:avLst/>
          </a:prstGeom>
        </p:spPr>
      </p:pic>
    </p:spTree>
    <p:extLst>
      <p:ext uri="{BB962C8B-B14F-4D97-AF65-F5344CB8AC3E}">
        <p14:creationId xmlns:p14="http://schemas.microsoft.com/office/powerpoint/2010/main" val="854497729"/>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purl.org/dc/elements/1.1/"/>
    <ds:schemaRef ds:uri="http://schemas.microsoft.com/office/2006/metadata/properties"/>
    <ds:schemaRef ds:uri="http://www.w3.org/XML/1998/namespace"/>
    <ds:schemaRef ds:uri="http://purl.org/dc/terms/"/>
    <ds:schemaRef ds:uri="http://schemas.microsoft.com/office/2006/documentManagement/type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36422</TotalTime>
  <Words>2157</Words>
  <Application>Microsoft Office PowerPoint</Application>
  <PresentationFormat>On-screen Show (4:3)</PresentationFormat>
  <Paragraphs>131</Paragraphs>
  <Slides>11</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Arial</vt:lpstr>
      <vt:lpstr>Calibri</vt:lpstr>
      <vt:lpstr>Courier New</vt:lpstr>
      <vt:lpstr>Lucida Sans Unicode</vt:lpstr>
      <vt:lpstr>Times New Roman</vt:lpstr>
      <vt:lpstr>Verdana</vt:lpstr>
      <vt:lpstr>Wingdings</vt:lpstr>
      <vt:lpstr>Wingdings 2</vt:lpstr>
      <vt:lpstr>Wingdings 3</vt:lpstr>
      <vt:lpstr>Enderoth</vt:lpstr>
      <vt:lpstr>PowerPoint Presentation</vt:lpstr>
      <vt:lpstr>Assignment Scenario</vt:lpstr>
      <vt:lpstr>Assessment Criteria</vt:lpstr>
      <vt:lpstr>Assessment Criteria</vt:lpstr>
      <vt:lpstr>LO4 Be able to present data analysis and design solutions to stakeholders </vt:lpstr>
      <vt:lpstr>Unit 07 – Project Scenario</vt:lpstr>
      <vt:lpstr>P6.1 – Preparing Data Design Documentation</vt:lpstr>
      <vt:lpstr>P6.1 – Preparing Data Design Documentation</vt:lpstr>
      <vt:lpstr>P6.2 – Preparing Data Design Documentation</vt:lpstr>
      <vt:lpstr>D2.1 – Senior Analyst Report</vt:lpstr>
      <vt:lpstr>LO4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03 - LO1 - Cambridge Technicals</dc:title>
  <dc:subject>eBusiness</dc:subject>
  <dc:creator>Enderoth</dc:creator>
  <cp:lastModifiedBy>Stephen Rafferty</cp:lastModifiedBy>
  <cp:revision>1411</cp:revision>
  <cp:lastPrinted>2014-01-22T18:25:48Z</cp:lastPrinted>
  <dcterms:created xsi:type="dcterms:W3CDTF">2008-03-12T11:01:44Z</dcterms:created>
  <dcterms:modified xsi:type="dcterms:W3CDTF">2018-01-12T21:01:13Z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